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9144000" cy="5143500"/>
  <p:notesSz cx="6858000" cy="9144000"/>
  <p:embeddedFontLst>
    <p:embeddedFont>
      <p:font typeface="Raleway" panose="020B0704020202020204"/>
      <p:bold r:id="rId30"/>
      <p:boldItalic r:id="rId31"/>
    </p:embeddedFont>
    <p:embeddedFont>
      <p:font typeface="Lato" panose="020B0704020202020204"/>
      <p:bold r:id="rId32"/>
      <p:boldItalic r:id="rId33"/>
    </p:embeddedFont>
    <p:embeddedFont>
      <p:font typeface="Trebuchet MS" panose="020B0603020202020204"/>
      <p:regular r:id="rId34"/>
      <p:bold r:id="rId35"/>
      <p:italic r:id="rId36"/>
      <p:boldItalic r:id="rId37"/>
    </p:embeddedFont>
    <p:embeddedFont>
      <p:font typeface="Calibri" panose="020F0502020204030204"/>
      <p:regular r:id="rId38"/>
    </p:embeddedFont>
    <p:embeddedFont>
      <p:font typeface="Comic Sans MS" panose="030F0702030302020204"/>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13.fntdata"/><Relationship Id="rId41" Type="http://schemas.openxmlformats.org/officeDocument/2006/relationships/font" Target="fonts/font12.fntdata"/><Relationship Id="rId40" Type="http://schemas.openxmlformats.org/officeDocument/2006/relationships/font" Target="fonts/font11.fntdata"/><Relationship Id="rId4" Type="http://schemas.openxmlformats.org/officeDocument/2006/relationships/notesMaster" Target="notesMasters/notesMaster1.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gd121d3f849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d121d3f849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d121d3f849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121d3f849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ca2a2bccd6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ca2a2bccd6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d525bc921d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525bc921d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gd560d75d8e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560d75d8e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 name="Shape 266"/>
        <p:cNvGrpSpPr/>
        <p:nvPr/>
      </p:nvGrpSpPr>
      <p:grpSpPr>
        <a:xfrm>
          <a:off x="0" y="0"/>
          <a:ext cx="0" cy="0"/>
          <a:chOff x="0" y="0"/>
          <a:chExt cx="0" cy="0"/>
        </a:xfrm>
      </p:grpSpPr>
      <p:sp>
        <p:nvSpPr>
          <p:cNvPr id="267" name="Google Shape;267;gd560d75d8e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560d75d8e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gd525bc921d_5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525bc921d_5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d525bc921d_5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525bc921d_5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d525bc921d_5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525bc921d_5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 name="Shape 294"/>
        <p:cNvGrpSpPr/>
        <p:nvPr/>
      </p:nvGrpSpPr>
      <p:grpSpPr>
        <a:xfrm>
          <a:off x="0" y="0"/>
          <a:ext cx="0" cy="0"/>
          <a:chOff x="0" y="0"/>
          <a:chExt cx="0" cy="0"/>
        </a:xfrm>
      </p:grpSpPr>
      <p:sp>
        <p:nvSpPr>
          <p:cNvPr id="295" name="Google Shape;295;gd121d3f849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121d3f849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1f88252dc4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f88252dc4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d121d3f84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d121d3f84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1f88252dc4_0_2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f88252dc4_0_2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1f88252dc4_0_12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88252dc4_0_12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1f88252dc4_0_15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f88252dc4_0_15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gbc147dce15_3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c147dce15_3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d121d3f849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121d3f849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gd121d3f849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121d3f849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d121d3f849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121d3f849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gd121d3f849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121d3f849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d121d3f849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121d3f849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d121d3f849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121d3f849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srcRect t="21799" b="23591"/>
          <a:stretch>
            <a:fillRect/>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 name="Google Shape;15;p2"/>
          <p:cNvSpPr txBox="1"/>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panose="020B0704020202020204"/>
                <a:ea typeface="Raleway" panose="020B0704020202020204"/>
                <a:cs typeface="Raleway" panose="020B0704020202020204"/>
                <a:sym typeface="Raleway" panose="020B0704020202020204"/>
              </a:rPr>
              <a:t>Confidential</a:t>
            </a:r>
            <a:endParaRPr sz="600" b="1">
              <a:latin typeface="Raleway" panose="020B0704020202020204"/>
              <a:ea typeface="Raleway" panose="020B0704020202020204"/>
              <a:cs typeface="Raleway" panose="020B0704020202020204"/>
              <a:sym typeface="Raleway" panose="020B0704020202020204"/>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panose="020B0704020202020204"/>
                <a:ea typeface="Raleway" panose="020B0704020202020204"/>
                <a:cs typeface="Raleway" panose="020B0704020202020204"/>
                <a:sym typeface="Raleway" panose="020B0704020202020204"/>
              </a:rPr>
              <a:t>Customized for </a:t>
            </a:r>
            <a:r>
              <a:rPr lang="en-GB" sz="600" b="1">
                <a:latin typeface="Raleway" panose="020B0704020202020204"/>
                <a:ea typeface="Raleway" panose="020B0704020202020204"/>
                <a:cs typeface="Raleway" panose="020B0704020202020204"/>
                <a:sym typeface="Raleway" panose="020B0704020202020204"/>
              </a:rPr>
              <a:t>Lorem Ipsum LLC</a:t>
            </a:r>
            <a:endParaRPr sz="600">
              <a:latin typeface="Raleway" panose="020B0704020202020204"/>
              <a:ea typeface="Raleway" panose="020B0704020202020204"/>
              <a:cs typeface="Raleway" panose="020B0704020202020204"/>
              <a:sym typeface="Raleway" panose="020B0704020202020204"/>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panose="020B0704020202020204"/>
                <a:ea typeface="Raleway" panose="020B0704020202020204"/>
                <a:cs typeface="Raleway" panose="020B0704020202020204"/>
                <a:sym typeface="Raleway" panose="020B0704020202020204"/>
              </a:rPr>
              <a:t>Version 1.0</a:t>
            </a:r>
            <a:endParaRPr sz="600" b="1">
              <a:latin typeface="Raleway" panose="020B0704020202020204"/>
              <a:ea typeface="Raleway" panose="020B0704020202020204"/>
              <a:cs typeface="Raleway" panose="020B0704020202020204"/>
              <a:sym typeface="Raleway" panose="020B07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 name="Google Shape;113;p11"/>
          <p:cNvSpPr txBox="1"/>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 name="Google Shape;124;p12"/>
          <p:cNvSpPr txBox="1"/>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27" name="Google Shape;127;p12"/>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32" name="Shape 132"/>
        <p:cNvGrpSpPr/>
        <p:nvPr/>
      </p:nvGrpSpPr>
      <p:grpSpPr>
        <a:xfrm>
          <a:off x="0" y="0"/>
          <a:ext cx="0" cy="0"/>
          <a:chOff x="0" y="0"/>
          <a:chExt cx="0" cy="0"/>
        </a:xfrm>
      </p:grpSpPr>
      <p:sp>
        <p:nvSpPr>
          <p:cNvPr id="133" name="Google Shape;133;p13"/>
          <p:cNvSpPr txBox="1"/>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134" name="Google Shape;134;p13"/>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3" name="Google Shape;143;p14"/>
          <p:cNvSpPr txBox="1"/>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0" name="Shape 150"/>
        <p:cNvGrpSpPr/>
        <p:nvPr/>
      </p:nvGrpSpPr>
      <p:grpSpPr>
        <a:xfrm>
          <a:off x="0" y="0"/>
          <a:ext cx="0" cy="0"/>
          <a:chOff x="0" y="0"/>
          <a:chExt cx="0" cy="0"/>
        </a:xfrm>
      </p:grpSpPr>
      <p:sp>
        <p:nvSpPr>
          <p:cNvPr id="151" name="Google Shape;151;p15"/>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panose="020B0704020202020204"/>
                <a:ea typeface="Raleway" panose="020B0704020202020204"/>
                <a:cs typeface="Raleway" panose="020B0704020202020204"/>
                <a:sym typeface="Raleway" panose="020B0704020202020204"/>
              </a:rPr>
              <a:t>Confidential</a:t>
            </a:r>
            <a:endParaRPr sz="600" b="1">
              <a:solidFill>
                <a:srgbClr val="FFFFFF"/>
              </a:solidFill>
              <a:latin typeface="Raleway" panose="020B0704020202020204"/>
              <a:ea typeface="Raleway" panose="020B0704020202020204"/>
              <a:cs typeface="Raleway" panose="020B0704020202020204"/>
              <a:sym typeface="Raleway" panose="020B0704020202020204"/>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panose="020B0704020202020204"/>
                <a:ea typeface="Raleway" panose="020B0704020202020204"/>
                <a:cs typeface="Raleway" panose="020B0704020202020204"/>
                <a:sym typeface="Raleway" panose="020B0704020202020204"/>
              </a:rPr>
              <a:t>Customized for </a:t>
            </a:r>
            <a:r>
              <a:rPr lang="en-GB" sz="600" b="1">
                <a:solidFill>
                  <a:srgbClr val="FFFFFF"/>
                </a:solidFill>
                <a:latin typeface="Raleway" panose="020B0704020202020204"/>
                <a:ea typeface="Raleway" panose="020B0704020202020204"/>
                <a:cs typeface="Raleway" panose="020B0704020202020204"/>
                <a:sym typeface="Raleway" panose="020B0704020202020204"/>
              </a:rPr>
              <a:t>Lorem Ipsum LLC</a:t>
            </a:r>
            <a:endParaRPr sz="600">
              <a:solidFill>
                <a:srgbClr val="FFFFFF"/>
              </a:solidFill>
              <a:latin typeface="Raleway" panose="020B0704020202020204"/>
              <a:ea typeface="Raleway" panose="020B0704020202020204"/>
              <a:cs typeface="Raleway" panose="020B0704020202020204"/>
              <a:sym typeface="Raleway" panose="020B0704020202020204"/>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panose="020B0704020202020204"/>
                <a:ea typeface="Raleway" panose="020B0704020202020204"/>
                <a:cs typeface="Raleway" panose="020B0704020202020204"/>
                <a:sym typeface="Raleway" panose="020B0704020202020204"/>
              </a:rPr>
              <a:t>Version 1.0</a:t>
            </a:r>
            <a:endParaRPr sz="600" b="1">
              <a:solidFill>
                <a:srgbClr val="FFFFFF"/>
              </a:solidFill>
              <a:latin typeface="Raleway" panose="020B0704020202020204"/>
              <a:ea typeface="Raleway" panose="020B0704020202020204"/>
              <a:cs typeface="Raleway" panose="020B0704020202020204"/>
              <a:sym typeface="Raleway" panose="020B07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6" name="Google Shape;166;p17"/>
          <p:cNvSpPr txBox="1"/>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2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srcRect t="21799" b="23591"/>
          <a:stretch>
            <a:fillRect/>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 name="Google Shape;27;p3"/>
          <p:cNvSpPr txBox="1"/>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 name="Google Shape;38;p4"/>
          <p:cNvSpPr txBox="1"/>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Google Shape;49;p5"/>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1" name="Google Shape;51;p5"/>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6"/>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64"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srcRect t="11971" b="11971"/>
          <a:stretch>
            <a:fillRect/>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7"/>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8"/>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80" name="Google Shape;80;p8"/>
          <p:cNvSpPr txBox="1"/>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81" name="Google Shape;81;p8"/>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 name="Google Shape;91;p9"/>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2" name="Google Shape;102;p10"/>
          <p:cNvSpPr txBox="1"/>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04" name="Google Shape;104;p10"/>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panose="020B0704020202020204"/>
              <a:buNone/>
              <a:defRPr sz="2800" b="1">
                <a:latin typeface="Raleway" panose="020B0704020202020204"/>
                <a:ea typeface="Raleway" panose="020B0704020202020204"/>
                <a:cs typeface="Raleway" panose="020B0704020202020204"/>
                <a:sym typeface="Raleway" panose="020B0704020202020204"/>
              </a:defRPr>
            </a:lvl1pPr>
            <a:lvl2pPr lvl="1">
              <a:spcBef>
                <a:spcPts val="0"/>
              </a:spcBef>
              <a:spcAft>
                <a:spcPts val="0"/>
              </a:spcAft>
              <a:buSzPts val="2800"/>
              <a:buFont typeface="Raleway" panose="020B0704020202020204"/>
              <a:buNone/>
              <a:defRPr sz="2800" b="1">
                <a:latin typeface="Raleway" panose="020B0704020202020204"/>
                <a:ea typeface="Raleway" panose="020B0704020202020204"/>
                <a:cs typeface="Raleway" panose="020B0704020202020204"/>
                <a:sym typeface="Raleway" panose="020B0704020202020204"/>
              </a:defRPr>
            </a:lvl2pPr>
            <a:lvl3pPr lvl="2">
              <a:spcBef>
                <a:spcPts val="0"/>
              </a:spcBef>
              <a:spcAft>
                <a:spcPts val="0"/>
              </a:spcAft>
              <a:buSzPts val="2800"/>
              <a:buFont typeface="Raleway" panose="020B0704020202020204"/>
              <a:buNone/>
              <a:defRPr sz="2800" b="1">
                <a:latin typeface="Raleway" panose="020B0704020202020204"/>
                <a:ea typeface="Raleway" panose="020B0704020202020204"/>
                <a:cs typeface="Raleway" panose="020B0704020202020204"/>
                <a:sym typeface="Raleway" panose="020B0704020202020204"/>
              </a:defRPr>
            </a:lvl3pPr>
            <a:lvl4pPr lvl="3">
              <a:spcBef>
                <a:spcPts val="0"/>
              </a:spcBef>
              <a:spcAft>
                <a:spcPts val="0"/>
              </a:spcAft>
              <a:buSzPts val="2800"/>
              <a:buFont typeface="Raleway" panose="020B0704020202020204"/>
              <a:buNone/>
              <a:defRPr sz="2800" b="1">
                <a:latin typeface="Raleway" panose="020B0704020202020204"/>
                <a:ea typeface="Raleway" panose="020B0704020202020204"/>
                <a:cs typeface="Raleway" panose="020B0704020202020204"/>
                <a:sym typeface="Raleway" panose="020B0704020202020204"/>
              </a:defRPr>
            </a:lvl4pPr>
            <a:lvl5pPr lvl="4">
              <a:spcBef>
                <a:spcPts val="0"/>
              </a:spcBef>
              <a:spcAft>
                <a:spcPts val="0"/>
              </a:spcAft>
              <a:buSzPts val="2800"/>
              <a:buFont typeface="Raleway" panose="020B0704020202020204"/>
              <a:buNone/>
              <a:defRPr sz="2800" b="1">
                <a:latin typeface="Raleway" panose="020B0704020202020204"/>
                <a:ea typeface="Raleway" panose="020B0704020202020204"/>
                <a:cs typeface="Raleway" panose="020B0704020202020204"/>
                <a:sym typeface="Raleway" panose="020B0704020202020204"/>
              </a:defRPr>
            </a:lvl5pPr>
            <a:lvl6pPr lvl="5">
              <a:spcBef>
                <a:spcPts val="0"/>
              </a:spcBef>
              <a:spcAft>
                <a:spcPts val="0"/>
              </a:spcAft>
              <a:buSzPts val="2800"/>
              <a:buFont typeface="Raleway" panose="020B0704020202020204"/>
              <a:buNone/>
              <a:defRPr sz="2800" b="1">
                <a:latin typeface="Raleway" panose="020B0704020202020204"/>
                <a:ea typeface="Raleway" panose="020B0704020202020204"/>
                <a:cs typeface="Raleway" panose="020B0704020202020204"/>
                <a:sym typeface="Raleway" panose="020B0704020202020204"/>
              </a:defRPr>
            </a:lvl6pPr>
            <a:lvl7pPr lvl="6">
              <a:spcBef>
                <a:spcPts val="0"/>
              </a:spcBef>
              <a:spcAft>
                <a:spcPts val="0"/>
              </a:spcAft>
              <a:buSzPts val="2800"/>
              <a:buFont typeface="Raleway" panose="020B0704020202020204"/>
              <a:buNone/>
              <a:defRPr sz="2800" b="1">
                <a:latin typeface="Raleway" panose="020B0704020202020204"/>
                <a:ea typeface="Raleway" panose="020B0704020202020204"/>
                <a:cs typeface="Raleway" panose="020B0704020202020204"/>
                <a:sym typeface="Raleway" panose="020B0704020202020204"/>
              </a:defRPr>
            </a:lvl7pPr>
            <a:lvl8pPr lvl="7">
              <a:spcBef>
                <a:spcPts val="0"/>
              </a:spcBef>
              <a:spcAft>
                <a:spcPts val="0"/>
              </a:spcAft>
              <a:buSzPts val="2800"/>
              <a:buFont typeface="Raleway" panose="020B0704020202020204"/>
              <a:buNone/>
              <a:defRPr sz="2800" b="1">
                <a:latin typeface="Raleway" panose="020B0704020202020204"/>
                <a:ea typeface="Raleway" panose="020B0704020202020204"/>
                <a:cs typeface="Raleway" panose="020B0704020202020204"/>
                <a:sym typeface="Raleway" panose="020B0704020202020204"/>
              </a:defRPr>
            </a:lvl8pPr>
            <a:lvl9pPr lvl="8">
              <a:spcBef>
                <a:spcPts val="0"/>
              </a:spcBef>
              <a:spcAft>
                <a:spcPts val="0"/>
              </a:spcAft>
              <a:buSzPts val="2800"/>
              <a:buFont typeface="Raleway" panose="020B0704020202020204"/>
              <a:buNone/>
              <a:defRPr sz="2800" b="1">
                <a:latin typeface="Raleway" panose="020B0704020202020204"/>
                <a:ea typeface="Raleway" panose="020B0704020202020204"/>
                <a:cs typeface="Raleway" panose="020B0704020202020204"/>
                <a:sym typeface="Raleway" panose="020B07040202020202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panose="020B0704020202020204"/>
              <a:buChar char="●"/>
              <a:defRPr sz="1300">
                <a:solidFill>
                  <a:schemeClr val="accent1"/>
                </a:solidFill>
                <a:latin typeface="Lato" panose="020B0704020202020204"/>
                <a:ea typeface="Lato" panose="020B0704020202020204"/>
                <a:cs typeface="Lato" panose="020B0704020202020204"/>
                <a:sym typeface="Lato" panose="020B0704020202020204"/>
              </a:defRPr>
            </a:lvl1pPr>
            <a:lvl2pPr marL="914400" lvl="1" indent="-298450">
              <a:lnSpc>
                <a:spcPct val="115000"/>
              </a:lnSpc>
              <a:spcBef>
                <a:spcPts val="1600"/>
              </a:spcBef>
              <a:spcAft>
                <a:spcPts val="0"/>
              </a:spcAft>
              <a:buClr>
                <a:schemeClr val="accent1"/>
              </a:buClr>
              <a:buSzPts val="1100"/>
              <a:buFont typeface="Lato" panose="020B0704020202020204"/>
              <a:buChar char="○"/>
              <a:defRPr sz="1100">
                <a:solidFill>
                  <a:schemeClr val="accent1"/>
                </a:solidFill>
                <a:latin typeface="Lato" panose="020B0704020202020204"/>
                <a:ea typeface="Lato" panose="020B0704020202020204"/>
                <a:cs typeface="Lato" panose="020B0704020202020204"/>
                <a:sym typeface="Lato" panose="020B0704020202020204"/>
              </a:defRPr>
            </a:lvl2pPr>
            <a:lvl3pPr marL="1371600" lvl="2" indent="-298450">
              <a:lnSpc>
                <a:spcPct val="115000"/>
              </a:lnSpc>
              <a:spcBef>
                <a:spcPts val="1600"/>
              </a:spcBef>
              <a:spcAft>
                <a:spcPts val="0"/>
              </a:spcAft>
              <a:buClr>
                <a:schemeClr val="accent1"/>
              </a:buClr>
              <a:buSzPts val="1100"/>
              <a:buFont typeface="Lato" panose="020B0704020202020204"/>
              <a:buChar char="■"/>
              <a:defRPr sz="1100">
                <a:solidFill>
                  <a:schemeClr val="accent1"/>
                </a:solidFill>
                <a:latin typeface="Lato" panose="020B0704020202020204"/>
                <a:ea typeface="Lato" panose="020B0704020202020204"/>
                <a:cs typeface="Lato" panose="020B0704020202020204"/>
                <a:sym typeface="Lato" panose="020B0704020202020204"/>
              </a:defRPr>
            </a:lvl3pPr>
            <a:lvl4pPr marL="1828800" lvl="3" indent="-298450">
              <a:lnSpc>
                <a:spcPct val="115000"/>
              </a:lnSpc>
              <a:spcBef>
                <a:spcPts val="1600"/>
              </a:spcBef>
              <a:spcAft>
                <a:spcPts val="0"/>
              </a:spcAft>
              <a:buClr>
                <a:schemeClr val="accent1"/>
              </a:buClr>
              <a:buSzPts val="1100"/>
              <a:buFont typeface="Lato" panose="020B0704020202020204"/>
              <a:buChar char="●"/>
              <a:defRPr sz="1100">
                <a:solidFill>
                  <a:schemeClr val="accent1"/>
                </a:solidFill>
                <a:latin typeface="Lato" panose="020B0704020202020204"/>
                <a:ea typeface="Lato" panose="020B0704020202020204"/>
                <a:cs typeface="Lato" panose="020B0704020202020204"/>
                <a:sym typeface="Lato" panose="020B0704020202020204"/>
              </a:defRPr>
            </a:lvl4pPr>
            <a:lvl5pPr marL="2286000" lvl="4" indent="-298450">
              <a:lnSpc>
                <a:spcPct val="115000"/>
              </a:lnSpc>
              <a:spcBef>
                <a:spcPts val="1600"/>
              </a:spcBef>
              <a:spcAft>
                <a:spcPts val="0"/>
              </a:spcAft>
              <a:buClr>
                <a:schemeClr val="accent1"/>
              </a:buClr>
              <a:buSzPts val="1100"/>
              <a:buFont typeface="Lato" panose="020B0704020202020204"/>
              <a:buChar char="○"/>
              <a:defRPr sz="1100">
                <a:solidFill>
                  <a:schemeClr val="accent1"/>
                </a:solidFill>
                <a:latin typeface="Lato" panose="020B0704020202020204"/>
                <a:ea typeface="Lato" panose="020B0704020202020204"/>
                <a:cs typeface="Lato" panose="020B0704020202020204"/>
                <a:sym typeface="Lato" panose="020B0704020202020204"/>
              </a:defRPr>
            </a:lvl5pPr>
            <a:lvl6pPr marL="2743200" lvl="5" indent="-298450">
              <a:lnSpc>
                <a:spcPct val="115000"/>
              </a:lnSpc>
              <a:spcBef>
                <a:spcPts val="1600"/>
              </a:spcBef>
              <a:spcAft>
                <a:spcPts val="0"/>
              </a:spcAft>
              <a:buClr>
                <a:schemeClr val="accent1"/>
              </a:buClr>
              <a:buSzPts val="1100"/>
              <a:buFont typeface="Lato" panose="020B0704020202020204"/>
              <a:buChar char="■"/>
              <a:defRPr sz="1100">
                <a:solidFill>
                  <a:schemeClr val="accent1"/>
                </a:solidFill>
                <a:latin typeface="Lato" panose="020B0704020202020204"/>
                <a:ea typeface="Lato" panose="020B0704020202020204"/>
                <a:cs typeface="Lato" panose="020B0704020202020204"/>
                <a:sym typeface="Lato" panose="020B0704020202020204"/>
              </a:defRPr>
            </a:lvl6pPr>
            <a:lvl7pPr marL="3200400" lvl="6" indent="-298450">
              <a:lnSpc>
                <a:spcPct val="115000"/>
              </a:lnSpc>
              <a:spcBef>
                <a:spcPts val="1600"/>
              </a:spcBef>
              <a:spcAft>
                <a:spcPts val="0"/>
              </a:spcAft>
              <a:buClr>
                <a:schemeClr val="accent1"/>
              </a:buClr>
              <a:buSzPts val="1100"/>
              <a:buFont typeface="Lato" panose="020B0704020202020204"/>
              <a:buChar char="●"/>
              <a:defRPr sz="1100">
                <a:solidFill>
                  <a:schemeClr val="accent1"/>
                </a:solidFill>
                <a:latin typeface="Lato" panose="020B0704020202020204"/>
                <a:ea typeface="Lato" panose="020B0704020202020204"/>
                <a:cs typeface="Lato" panose="020B0704020202020204"/>
                <a:sym typeface="Lato" panose="020B0704020202020204"/>
              </a:defRPr>
            </a:lvl7pPr>
            <a:lvl8pPr marL="3657600" lvl="7" indent="-298450">
              <a:lnSpc>
                <a:spcPct val="115000"/>
              </a:lnSpc>
              <a:spcBef>
                <a:spcPts val="1600"/>
              </a:spcBef>
              <a:spcAft>
                <a:spcPts val="0"/>
              </a:spcAft>
              <a:buClr>
                <a:schemeClr val="accent1"/>
              </a:buClr>
              <a:buSzPts val="1100"/>
              <a:buFont typeface="Lato" panose="020B0704020202020204"/>
              <a:buChar char="○"/>
              <a:defRPr sz="1100">
                <a:solidFill>
                  <a:schemeClr val="accent1"/>
                </a:solidFill>
                <a:latin typeface="Lato" panose="020B0704020202020204"/>
                <a:ea typeface="Lato" panose="020B0704020202020204"/>
                <a:cs typeface="Lato" panose="020B0704020202020204"/>
                <a:sym typeface="Lato" panose="020B0704020202020204"/>
              </a:defRPr>
            </a:lvl8pPr>
            <a:lvl9pPr marL="4114800" lvl="8" indent="-298450">
              <a:lnSpc>
                <a:spcPct val="115000"/>
              </a:lnSpc>
              <a:spcBef>
                <a:spcPts val="1600"/>
              </a:spcBef>
              <a:spcAft>
                <a:spcPts val="1600"/>
              </a:spcAft>
              <a:buClr>
                <a:schemeClr val="accent1"/>
              </a:buClr>
              <a:buSzPts val="1100"/>
              <a:buFont typeface="Lato" panose="020B0704020202020204"/>
              <a:buChar char="■"/>
              <a:defRPr sz="1100">
                <a:solidFill>
                  <a:schemeClr val="accent1"/>
                </a:solidFill>
                <a:latin typeface="Lato" panose="020B0704020202020204"/>
                <a:ea typeface="Lato" panose="020B0704020202020204"/>
                <a:cs typeface="Lato" panose="020B0704020202020204"/>
                <a:sym typeface="Lato" panose="020B0704020202020204"/>
              </a:defRPr>
            </a:lvl9pPr>
          </a:lstStyle>
          <a:p/>
        </p:txBody>
      </p:sp>
      <p:sp>
        <p:nvSpPr>
          <p:cNvPr id="8" name="Google Shape;8;p1"/>
          <p:cNvSpPr txBox="1"/>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panose="020B0704020202020204"/>
                <a:ea typeface="Lato" panose="020B0704020202020204"/>
                <a:cs typeface="Lato" panose="020B0704020202020204"/>
                <a:sym typeface="Lato" panose="020B0704020202020204"/>
              </a:defRPr>
            </a:lvl1pPr>
            <a:lvl2pPr lvl="1" algn="r">
              <a:buNone/>
              <a:defRPr sz="1000">
                <a:solidFill>
                  <a:schemeClr val="accent1"/>
                </a:solidFill>
                <a:latin typeface="Lato" panose="020B0704020202020204"/>
                <a:ea typeface="Lato" panose="020B0704020202020204"/>
                <a:cs typeface="Lato" panose="020B0704020202020204"/>
                <a:sym typeface="Lato" panose="020B0704020202020204"/>
              </a:defRPr>
            </a:lvl2pPr>
            <a:lvl3pPr lvl="2" algn="r">
              <a:buNone/>
              <a:defRPr sz="1000">
                <a:solidFill>
                  <a:schemeClr val="accent1"/>
                </a:solidFill>
                <a:latin typeface="Lato" panose="020B0704020202020204"/>
                <a:ea typeface="Lato" panose="020B0704020202020204"/>
                <a:cs typeface="Lato" panose="020B0704020202020204"/>
                <a:sym typeface="Lato" panose="020B0704020202020204"/>
              </a:defRPr>
            </a:lvl3pPr>
            <a:lvl4pPr lvl="3" algn="r">
              <a:buNone/>
              <a:defRPr sz="1000">
                <a:solidFill>
                  <a:schemeClr val="accent1"/>
                </a:solidFill>
                <a:latin typeface="Lato" panose="020B0704020202020204"/>
                <a:ea typeface="Lato" panose="020B0704020202020204"/>
                <a:cs typeface="Lato" panose="020B0704020202020204"/>
                <a:sym typeface="Lato" panose="020B0704020202020204"/>
              </a:defRPr>
            </a:lvl4pPr>
            <a:lvl5pPr lvl="4" algn="r">
              <a:buNone/>
              <a:defRPr sz="1000">
                <a:solidFill>
                  <a:schemeClr val="accent1"/>
                </a:solidFill>
                <a:latin typeface="Lato" panose="020B0704020202020204"/>
                <a:ea typeface="Lato" panose="020B0704020202020204"/>
                <a:cs typeface="Lato" panose="020B0704020202020204"/>
                <a:sym typeface="Lato" panose="020B0704020202020204"/>
              </a:defRPr>
            </a:lvl5pPr>
            <a:lvl6pPr lvl="5" algn="r">
              <a:buNone/>
              <a:defRPr sz="1000">
                <a:solidFill>
                  <a:schemeClr val="accent1"/>
                </a:solidFill>
                <a:latin typeface="Lato" panose="020B0704020202020204"/>
                <a:ea typeface="Lato" panose="020B0704020202020204"/>
                <a:cs typeface="Lato" panose="020B0704020202020204"/>
                <a:sym typeface="Lato" panose="020B0704020202020204"/>
              </a:defRPr>
            </a:lvl6pPr>
            <a:lvl7pPr lvl="6" algn="r">
              <a:buNone/>
              <a:defRPr sz="1000">
                <a:solidFill>
                  <a:schemeClr val="accent1"/>
                </a:solidFill>
                <a:latin typeface="Lato" panose="020B0704020202020204"/>
                <a:ea typeface="Lato" panose="020B0704020202020204"/>
                <a:cs typeface="Lato" panose="020B0704020202020204"/>
                <a:sym typeface="Lato" panose="020B0704020202020204"/>
              </a:defRPr>
            </a:lvl7pPr>
            <a:lvl8pPr lvl="7" algn="r">
              <a:buNone/>
              <a:defRPr sz="1000">
                <a:solidFill>
                  <a:schemeClr val="accent1"/>
                </a:solidFill>
                <a:latin typeface="Lato" panose="020B0704020202020204"/>
                <a:ea typeface="Lato" panose="020B0704020202020204"/>
                <a:cs typeface="Lato" panose="020B0704020202020204"/>
                <a:sym typeface="Lato" panose="020B0704020202020204"/>
              </a:defRPr>
            </a:lvl8pPr>
            <a:lvl9pPr lvl="8" algn="r">
              <a:buNone/>
              <a:defRPr sz="1000">
                <a:solidFill>
                  <a:schemeClr val="accent1"/>
                </a:solidFill>
                <a:latin typeface="Lato" panose="020B0704020202020204"/>
                <a:ea typeface="Lato" panose="020B0704020202020204"/>
                <a:cs typeface="Lato" panose="020B0704020202020204"/>
                <a:sym typeface="Lato" panose="020B07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Deep Learning </a:t>
            </a:r>
            <a:endParaRPr sz="4800">
              <a:solidFill>
                <a:srgbClr val="000000"/>
              </a:solidFill>
            </a:endParaRPr>
          </a:p>
          <a:p>
            <a:pPr marL="0" lvl="0" indent="0" algn="l" rtl="0">
              <a:spcBef>
                <a:spcPts val="0"/>
              </a:spcBef>
              <a:spcAft>
                <a:spcPts val="0"/>
              </a:spcAft>
              <a:buNone/>
            </a:pPr>
            <a:r>
              <a:rPr lang="en-GB" sz="4800">
                <a:solidFill>
                  <a:srgbClr val="000000"/>
                </a:solidFill>
              </a:rPr>
              <a:t>Project</a:t>
            </a:r>
            <a:endParaRPr sz="4800">
              <a:solidFill>
                <a:srgbClr val="000000"/>
              </a:solidFill>
            </a:endParaRPr>
          </a:p>
        </p:txBody>
      </p:sp>
      <p:sp>
        <p:nvSpPr>
          <p:cNvPr id="177" name="Google Shape;177;p18"/>
          <p:cNvSpPr txBox="1"/>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000000"/>
                </a:solidFill>
              </a:rPr>
              <a:t>Face Mask Detection</a:t>
            </a:r>
            <a:endParaRPr sz="2300" b="1">
              <a:solidFill>
                <a:srgbClr val="000000"/>
              </a:solidFill>
            </a:endParaRPr>
          </a:p>
        </p:txBody>
      </p:sp>
      <p:sp>
        <p:nvSpPr>
          <p:cNvPr id="178" name="Google Shape;178;p18"/>
          <p:cNvSpPr txBox="1"/>
          <p:nvPr/>
        </p:nvSpPr>
        <p:spPr>
          <a:xfrm>
            <a:off x="-2300" y="14025"/>
            <a:ext cx="9144000" cy="5037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panose="020B0704020202020204"/>
              <a:ea typeface="Lato" panose="020B0704020202020204"/>
              <a:cs typeface="Lato" panose="020B0704020202020204"/>
              <a:sym typeface="Lato" panose="020B0704020202020204"/>
            </a:endParaRPr>
          </a:p>
        </p:txBody>
      </p:sp>
      <p:sp>
        <p:nvSpPr>
          <p:cNvPr id="179" name="Google Shape;179;p18"/>
          <p:cNvSpPr txBox="1"/>
          <p:nvPr/>
        </p:nvSpPr>
        <p:spPr>
          <a:xfrm>
            <a:off x="1906625" y="3725825"/>
            <a:ext cx="73389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panose="020B0704020202020204"/>
              <a:ea typeface="Lato" panose="020B0704020202020204"/>
              <a:cs typeface="Lato" panose="020B0704020202020204"/>
              <a:sym typeface="Lato" panose="020B07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sp>
        <p:nvSpPr>
          <p:cNvPr id="236" name="Google Shape;236;p27"/>
          <p:cNvSpPr txBox="1"/>
          <p:nvPr>
            <p:ph type="body" idx="1"/>
          </p:nvPr>
        </p:nvSpPr>
        <p:spPr>
          <a:xfrm>
            <a:off x="593350" y="1343825"/>
            <a:ext cx="7688700" cy="33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Calibri" panose="020F0502020204030204"/>
                <a:ea typeface="Calibri" panose="020F0502020204030204"/>
                <a:cs typeface="Calibri" panose="020F0502020204030204"/>
                <a:sym typeface="Calibri" panose="020F0502020204030204"/>
              </a:rPr>
              <a:t>Feature Extraction using FaceNet:</a:t>
            </a:r>
            <a:endParaRPr sz="1200" b="1">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r>
              <a:rPr lang="en-GB" sz="1200">
                <a:latin typeface="Calibri" panose="020F0502020204030204"/>
                <a:ea typeface="Calibri" panose="020F0502020204030204"/>
                <a:cs typeface="Calibri" panose="020F0502020204030204"/>
                <a:sym typeface="Calibri" panose="020F0502020204030204"/>
              </a:rPr>
              <a:t>Developed by Google.This pre-trained FaceNet model is used here as a baseline for a deep network. The FaceNet is combined with a batch layer and a very deep CNN network.</a:t>
            </a:r>
            <a:endParaRPr sz="1200">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r>
              <a:rPr lang="en-GB" sz="1200" b="1">
                <a:latin typeface="Calibri" panose="020F0502020204030204"/>
                <a:ea typeface="Calibri" panose="020F0502020204030204"/>
                <a:cs typeface="Calibri" panose="020F0502020204030204"/>
                <a:sym typeface="Calibri" panose="020F0502020204030204"/>
              </a:rPr>
              <a:t>Face Verification Using SVM:</a:t>
            </a:r>
            <a:endParaRPr sz="1200" b="1">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r>
              <a:rPr lang="en-GB" sz="1200">
                <a:latin typeface="Calibri" panose="020F0502020204030204"/>
                <a:ea typeface="Calibri" panose="020F0502020204030204"/>
                <a:cs typeface="Calibri" panose="020F0502020204030204"/>
                <a:sym typeface="Calibri" panose="020F0502020204030204"/>
              </a:rPr>
              <a:t>In this segment, we examine a test face to other train faces using SVM. The classification result is considered as correct if the distance among the test image and the train image of the identical person is minimum. A masked face similarity is measured upon the masked and unmasked face by estimating an L2 normalization within the features key points collected from the net structure.</a:t>
            </a:r>
            <a:endParaRPr sz="1200">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r>
              <a:rPr lang="en-GB" sz="1200" b="1">
                <a:latin typeface="Calibri" panose="020F0502020204030204"/>
                <a:ea typeface="Calibri" panose="020F0502020204030204"/>
                <a:cs typeface="Calibri" panose="020F0502020204030204"/>
                <a:sym typeface="Calibri" panose="020F0502020204030204"/>
              </a:rPr>
              <a:t>Result</a:t>
            </a:r>
            <a:endParaRPr sz="1200" b="1">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r>
              <a:rPr lang="en-GB" sz="1200">
                <a:latin typeface="Calibri" panose="020F0502020204030204"/>
                <a:ea typeface="Calibri" panose="020F0502020204030204"/>
                <a:cs typeface="Calibri" panose="020F0502020204030204"/>
                <a:sym typeface="Calibri" panose="020F0502020204030204"/>
              </a:rPr>
              <a:t>They were able to achieve an accuracy of 82%</a:t>
            </a:r>
            <a:endParaRPr sz="1200">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1600"/>
              </a:spcAft>
              <a:buNone/>
            </a:pP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7" name="Google Shape;237;p27"/>
          <p:cNvSpPr txBox="1"/>
          <p:nvPr>
            <p:ph type="title"/>
          </p:nvPr>
        </p:nvSpPr>
        <p:spPr>
          <a:xfrm>
            <a:off x="593350" y="404875"/>
            <a:ext cx="76887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solidFill>
                  <a:srgbClr val="000000"/>
                </a:solidFill>
                <a:latin typeface="Arial" panose="020B0604020202020204"/>
                <a:ea typeface="Arial" panose="020B0604020202020204"/>
                <a:cs typeface="Arial" panose="020B0604020202020204"/>
                <a:sym typeface="Arial" panose="020B0604020202020204"/>
              </a:rPr>
              <a:t>MASKED FACE RECOGNITION USING CONVOLUTIONAL NEURAL NETWORK (IEEE 2019)</a:t>
            </a:r>
            <a:endParaRPr lang="en-GB" sz="1800" b="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241" name="Shape 241"/>
        <p:cNvGrpSpPr/>
        <p:nvPr/>
      </p:nvGrpSpPr>
      <p:grpSpPr>
        <a:xfrm>
          <a:off x="0" y="0"/>
          <a:ext cx="0" cy="0"/>
          <a:chOff x="0" y="0"/>
          <a:chExt cx="0" cy="0"/>
        </a:xfrm>
      </p:grpSpPr>
      <p:sp>
        <p:nvSpPr>
          <p:cNvPr id="242" name="Google Shape;242;p28"/>
          <p:cNvSpPr txBox="1"/>
          <p:nvPr>
            <p:ph type="title"/>
          </p:nvPr>
        </p:nvSpPr>
        <p:spPr>
          <a:xfrm>
            <a:off x="1101139" y="1150305"/>
            <a:ext cx="6182400" cy="2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Project objective</a:t>
            </a:r>
            <a:endParaRPr sz="1200"/>
          </a:p>
        </p:txBody>
      </p:sp>
      <p:sp>
        <p:nvSpPr>
          <p:cNvPr id="243" name="Google Shape;243;p28"/>
          <p:cNvSpPr txBox="1"/>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3000">
              <a:solidFill>
                <a:srgbClr val="FFFFFF"/>
              </a:solidFill>
            </a:endParaRPr>
          </a:p>
        </p:txBody>
      </p:sp>
      <p:sp>
        <p:nvSpPr>
          <p:cNvPr id="244" name="Google Shape;244;p28"/>
          <p:cNvSpPr txBox="1"/>
          <p:nvPr/>
        </p:nvSpPr>
        <p:spPr>
          <a:xfrm>
            <a:off x="455200" y="174425"/>
            <a:ext cx="7390500" cy="4464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dk1"/>
                </a:solidFill>
                <a:latin typeface="Lato" panose="020B0704020202020204"/>
                <a:ea typeface="Lato" panose="020B0704020202020204"/>
                <a:cs typeface="Lato" panose="020B0704020202020204"/>
                <a:sym typeface="Lato" panose="020B0704020202020204"/>
              </a:rPr>
              <a:t>FLOW DIAGRAM </a:t>
            </a:r>
            <a:endParaRPr sz="1700" b="1">
              <a:solidFill>
                <a:schemeClr val="dk1"/>
              </a:solidFill>
              <a:latin typeface="Lato" panose="020B0704020202020204"/>
              <a:ea typeface="Lato" panose="020B0704020202020204"/>
              <a:cs typeface="Lato" panose="020B0704020202020204"/>
              <a:sym typeface="Lato" panose="020B0704020202020204"/>
            </a:endParaRPr>
          </a:p>
        </p:txBody>
      </p:sp>
      <p:pic>
        <p:nvPicPr>
          <p:cNvPr id="245" name="Google Shape;245;p28"/>
          <p:cNvPicPr preferRelativeResize="0"/>
          <p:nvPr/>
        </p:nvPicPr>
        <p:blipFill>
          <a:blip r:embed="rId1"/>
          <a:stretch>
            <a:fillRect/>
          </a:stretch>
        </p:blipFill>
        <p:spPr>
          <a:xfrm>
            <a:off x="316775" y="728550"/>
            <a:ext cx="7907274" cy="4179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pic>
        <p:nvPicPr>
          <p:cNvPr id="250" name="Google Shape;250;p29"/>
          <p:cNvPicPr preferRelativeResize="0"/>
          <p:nvPr/>
        </p:nvPicPr>
        <p:blipFill rotWithShape="1">
          <a:blip r:embed="rId1"/>
          <a:srcRect r="-16863" b="-73070"/>
          <a:stretch>
            <a:fillRect/>
          </a:stretch>
        </p:blipFill>
        <p:spPr>
          <a:xfrm>
            <a:off x="1146375" y="1457450"/>
            <a:ext cx="6808426" cy="2486300"/>
          </a:xfrm>
          <a:prstGeom prst="rect">
            <a:avLst/>
          </a:prstGeom>
          <a:noFill/>
          <a:ln>
            <a:noFill/>
          </a:ln>
        </p:spPr>
      </p:pic>
      <p:sp>
        <p:nvSpPr>
          <p:cNvPr id="251" name="Google Shape;251;p29"/>
          <p:cNvSpPr txBox="1"/>
          <p:nvPr/>
        </p:nvSpPr>
        <p:spPr>
          <a:xfrm>
            <a:off x="58050" y="23825"/>
            <a:ext cx="850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latin typeface="Lato" panose="020B0704020202020204"/>
                <a:ea typeface="Lato" panose="020B0704020202020204"/>
                <a:cs typeface="Lato" panose="020B0704020202020204"/>
                <a:sym typeface="Lato" panose="020B0704020202020204"/>
              </a:rPr>
              <a:t>Project Details Breakdown</a:t>
            </a:r>
            <a:endParaRPr sz="2100" b="1">
              <a:latin typeface="Lato" panose="020B0704020202020204"/>
              <a:ea typeface="Lato" panose="020B0704020202020204"/>
              <a:cs typeface="Lato" panose="020B0704020202020204"/>
              <a:sym typeface="Lato" panose="020B07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255" name="Shape 255"/>
        <p:cNvGrpSpPr/>
        <p:nvPr/>
      </p:nvGrpSpPr>
      <p:grpSpPr>
        <a:xfrm>
          <a:off x="0" y="0"/>
          <a:ext cx="0" cy="0"/>
          <a:chOff x="0" y="0"/>
          <a:chExt cx="0" cy="0"/>
        </a:xfrm>
      </p:grpSpPr>
      <p:sp>
        <p:nvSpPr>
          <p:cNvPr id="256" name="Google Shape;256;p30"/>
          <p:cNvSpPr txBox="1"/>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Project objective</a:t>
            </a:r>
            <a:endParaRPr sz="1200"/>
          </a:p>
        </p:txBody>
      </p:sp>
      <p:sp>
        <p:nvSpPr>
          <p:cNvPr id="257" name="Google Shape;257;p30"/>
          <p:cNvSpPr txBox="1"/>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3000">
              <a:solidFill>
                <a:srgbClr val="FFFFFF"/>
              </a:solidFill>
            </a:endParaRPr>
          </a:p>
        </p:txBody>
      </p:sp>
      <p:sp>
        <p:nvSpPr>
          <p:cNvPr id="258" name="Google Shape;258;p30"/>
          <p:cNvSpPr txBox="1"/>
          <p:nvPr/>
        </p:nvSpPr>
        <p:spPr>
          <a:xfrm>
            <a:off x="455200" y="174425"/>
            <a:ext cx="7390500" cy="4464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dk1"/>
                </a:solidFill>
                <a:latin typeface="Lato" panose="020B0704020202020204"/>
                <a:ea typeface="Lato" panose="020B0704020202020204"/>
                <a:cs typeface="Lato" panose="020B0704020202020204"/>
                <a:sym typeface="Lato" panose="020B0704020202020204"/>
              </a:rPr>
              <a:t>DATA PREPROCESSING</a:t>
            </a:r>
            <a:endParaRPr sz="1700" b="1">
              <a:solidFill>
                <a:schemeClr val="dk1"/>
              </a:solidFill>
              <a:latin typeface="Lato" panose="020B0704020202020204"/>
              <a:ea typeface="Lato" panose="020B0704020202020204"/>
              <a:cs typeface="Lato" panose="020B0704020202020204"/>
              <a:sym typeface="Lato" panose="020B0704020202020204"/>
            </a:endParaRPr>
          </a:p>
        </p:txBody>
      </p:sp>
      <p:pic>
        <p:nvPicPr>
          <p:cNvPr id="259" name="Google Shape;259;p30"/>
          <p:cNvPicPr preferRelativeResize="0"/>
          <p:nvPr/>
        </p:nvPicPr>
        <p:blipFill>
          <a:blip r:embed="rId1"/>
          <a:stretch>
            <a:fillRect/>
          </a:stretch>
        </p:blipFill>
        <p:spPr>
          <a:xfrm>
            <a:off x="479588" y="1000652"/>
            <a:ext cx="7509824" cy="3703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sp>
        <p:nvSpPr>
          <p:cNvPr id="264" name="Google Shape;264;p31"/>
          <p:cNvSpPr txBox="1"/>
          <p:nvPr/>
        </p:nvSpPr>
        <p:spPr>
          <a:xfrm>
            <a:off x="58050" y="23825"/>
            <a:ext cx="850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latin typeface="Lato" panose="020B0704020202020204"/>
                <a:ea typeface="Lato" panose="020B0704020202020204"/>
                <a:cs typeface="Lato" panose="020B0704020202020204"/>
                <a:sym typeface="Lato" panose="020B0704020202020204"/>
              </a:rPr>
              <a:t>Project Details Breakdown</a:t>
            </a:r>
            <a:endParaRPr sz="2100" b="1">
              <a:latin typeface="Lato" panose="020B0704020202020204"/>
              <a:ea typeface="Lato" panose="020B0704020202020204"/>
              <a:cs typeface="Lato" panose="020B0704020202020204"/>
              <a:sym typeface="Lato" panose="020B0704020202020204"/>
            </a:endParaRPr>
          </a:p>
        </p:txBody>
      </p:sp>
      <p:pic>
        <p:nvPicPr>
          <p:cNvPr id="265" name="Google Shape;265;p31"/>
          <p:cNvPicPr preferRelativeResize="0"/>
          <p:nvPr/>
        </p:nvPicPr>
        <p:blipFill>
          <a:blip r:embed="rId1"/>
          <a:stretch>
            <a:fillRect/>
          </a:stretch>
        </p:blipFill>
        <p:spPr>
          <a:xfrm>
            <a:off x="241463" y="1162825"/>
            <a:ext cx="8661074" cy="2947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269" name="Shape 269"/>
        <p:cNvGrpSpPr/>
        <p:nvPr/>
      </p:nvGrpSpPr>
      <p:grpSpPr>
        <a:xfrm>
          <a:off x="0" y="0"/>
          <a:ext cx="0" cy="0"/>
          <a:chOff x="0" y="0"/>
          <a:chExt cx="0" cy="0"/>
        </a:xfrm>
      </p:grpSpPr>
      <p:sp>
        <p:nvSpPr>
          <p:cNvPr id="270" name="Google Shape;270;p32"/>
          <p:cNvSpPr txBox="1"/>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Project objective</a:t>
            </a:r>
            <a:endParaRPr sz="1200"/>
          </a:p>
        </p:txBody>
      </p:sp>
      <p:sp>
        <p:nvSpPr>
          <p:cNvPr id="271" name="Google Shape;271;p32"/>
          <p:cNvSpPr txBox="1"/>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3000">
              <a:solidFill>
                <a:srgbClr val="FFFFFF"/>
              </a:solidFill>
            </a:endParaRPr>
          </a:p>
        </p:txBody>
      </p:sp>
      <p:sp>
        <p:nvSpPr>
          <p:cNvPr id="272" name="Google Shape;272;p32"/>
          <p:cNvSpPr txBox="1"/>
          <p:nvPr/>
        </p:nvSpPr>
        <p:spPr>
          <a:xfrm>
            <a:off x="455200" y="174425"/>
            <a:ext cx="7390500" cy="4464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dk1"/>
                </a:solidFill>
                <a:latin typeface="Lato" panose="020B0704020202020204"/>
                <a:ea typeface="Lato" panose="020B0704020202020204"/>
                <a:cs typeface="Lato" panose="020B0704020202020204"/>
                <a:sym typeface="Lato" panose="020B0704020202020204"/>
              </a:rPr>
              <a:t>DATA MODELLING</a:t>
            </a:r>
            <a:endParaRPr sz="1700" b="1">
              <a:solidFill>
                <a:schemeClr val="dk1"/>
              </a:solidFill>
              <a:latin typeface="Lato" panose="020B0704020202020204"/>
              <a:ea typeface="Lato" panose="020B0704020202020204"/>
              <a:cs typeface="Lato" panose="020B0704020202020204"/>
              <a:sym typeface="Lato" panose="020B0704020202020204"/>
            </a:endParaRPr>
          </a:p>
        </p:txBody>
      </p:sp>
      <p:pic>
        <p:nvPicPr>
          <p:cNvPr id="273" name="Google Shape;273;p32"/>
          <p:cNvPicPr preferRelativeResize="0"/>
          <p:nvPr/>
        </p:nvPicPr>
        <p:blipFill>
          <a:blip r:embed="rId1"/>
          <a:stretch>
            <a:fillRect/>
          </a:stretch>
        </p:blipFill>
        <p:spPr>
          <a:xfrm>
            <a:off x="455200" y="856650"/>
            <a:ext cx="7390500" cy="382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p33"/>
          <p:cNvSpPr txBox="1"/>
          <p:nvPr/>
        </p:nvSpPr>
        <p:spPr>
          <a:xfrm>
            <a:off x="-11450" y="12250"/>
            <a:ext cx="8572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latin typeface="Lato" panose="020B0704020202020204"/>
                <a:ea typeface="Lato" panose="020B0704020202020204"/>
                <a:cs typeface="Lato" panose="020B0704020202020204"/>
                <a:sym typeface="Lato" panose="020B0704020202020204"/>
              </a:rPr>
              <a:t>Evaluation</a:t>
            </a:r>
            <a:endParaRPr sz="2000" b="1">
              <a:latin typeface="Lato" panose="020B0704020202020204"/>
              <a:ea typeface="Lato" panose="020B0704020202020204"/>
              <a:cs typeface="Lato" panose="020B0704020202020204"/>
              <a:sym typeface="Lato" panose="020B0704020202020204"/>
            </a:endParaRPr>
          </a:p>
        </p:txBody>
      </p:sp>
      <p:pic>
        <p:nvPicPr>
          <p:cNvPr id="279" name="Google Shape;279;p33"/>
          <p:cNvPicPr preferRelativeResize="0"/>
          <p:nvPr/>
        </p:nvPicPr>
        <p:blipFill>
          <a:blip r:embed="rId1"/>
          <a:stretch>
            <a:fillRect/>
          </a:stretch>
        </p:blipFill>
        <p:spPr>
          <a:xfrm>
            <a:off x="-11450" y="538475"/>
            <a:ext cx="4583324" cy="3381524"/>
          </a:xfrm>
          <a:prstGeom prst="rect">
            <a:avLst/>
          </a:prstGeom>
          <a:noFill/>
          <a:ln>
            <a:noFill/>
          </a:ln>
        </p:spPr>
      </p:pic>
      <p:pic>
        <p:nvPicPr>
          <p:cNvPr id="280" name="Google Shape;280;p33"/>
          <p:cNvPicPr preferRelativeResize="0"/>
          <p:nvPr/>
        </p:nvPicPr>
        <p:blipFill>
          <a:blip r:embed="rId2"/>
          <a:stretch>
            <a:fillRect/>
          </a:stretch>
        </p:blipFill>
        <p:spPr>
          <a:xfrm>
            <a:off x="4528450" y="2031076"/>
            <a:ext cx="4756825" cy="3112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84" name="Shape 284"/>
        <p:cNvGrpSpPr/>
        <p:nvPr/>
      </p:nvGrpSpPr>
      <p:grpSpPr>
        <a:xfrm>
          <a:off x="0" y="0"/>
          <a:ext cx="0" cy="0"/>
          <a:chOff x="0" y="0"/>
          <a:chExt cx="0" cy="0"/>
        </a:xfrm>
      </p:grpSpPr>
      <p:pic>
        <p:nvPicPr>
          <p:cNvPr id="285" name="Google Shape;285;p34"/>
          <p:cNvPicPr preferRelativeResize="0"/>
          <p:nvPr/>
        </p:nvPicPr>
        <p:blipFill>
          <a:blip r:embed="rId1"/>
          <a:stretch>
            <a:fillRect/>
          </a:stretch>
        </p:blipFill>
        <p:spPr>
          <a:xfrm>
            <a:off x="380338" y="979927"/>
            <a:ext cx="7676325" cy="3009450"/>
          </a:xfrm>
          <a:prstGeom prst="rect">
            <a:avLst/>
          </a:prstGeom>
          <a:noFill/>
          <a:ln>
            <a:noFill/>
          </a:ln>
        </p:spPr>
      </p:pic>
      <p:sp>
        <p:nvSpPr>
          <p:cNvPr id="286" name="Google Shape;286;p34"/>
          <p:cNvSpPr txBox="1"/>
          <p:nvPr/>
        </p:nvSpPr>
        <p:spPr>
          <a:xfrm>
            <a:off x="-11450" y="12250"/>
            <a:ext cx="8572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000" b="1">
              <a:latin typeface="Lato" panose="020B0704020202020204"/>
              <a:ea typeface="Lato" panose="020B0704020202020204"/>
              <a:cs typeface="Lato" panose="020B0704020202020204"/>
              <a:sym typeface="Lato" panose="020B07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35"/>
          <p:cNvSpPr txBox="1"/>
          <p:nvPr/>
        </p:nvSpPr>
        <p:spPr>
          <a:xfrm>
            <a:off x="-11450" y="12250"/>
            <a:ext cx="8572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000" b="1">
              <a:latin typeface="Lato" panose="020B0704020202020204"/>
              <a:ea typeface="Lato" panose="020B0704020202020204"/>
              <a:cs typeface="Lato" panose="020B0704020202020204"/>
              <a:sym typeface="Lato" panose="020B0704020202020204"/>
            </a:endParaRPr>
          </a:p>
        </p:txBody>
      </p:sp>
      <p:pic>
        <p:nvPicPr>
          <p:cNvPr id="292" name="Google Shape;292;p35"/>
          <p:cNvPicPr preferRelativeResize="0"/>
          <p:nvPr/>
        </p:nvPicPr>
        <p:blipFill>
          <a:blip r:embed="rId1"/>
          <a:stretch>
            <a:fillRect/>
          </a:stretch>
        </p:blipFill>
        <p:spPr>
          <a:xfrm>
            <a:off x="-11450" y="-94675"/>
            <a:ext cx="8839199" cy="1650800"/>
          </a:xfrm>
          <a:prstGeom prst="rect">
            <a:avLst/>
          </a:prstGeom>
          <a:noFill/>
          <a:ln>
            <a:noFill/>
          </a:ln>
        </p:spPr>
      </p:pic>
      <p:pic>
        <p:nvPicPr>
          <p:cNvPr id="293" name="Google Shape;293;p35"/>
          <p:cNvPicPr preferRelativeResize="0"/>
          <p:nvPr/>
        </p:nvPicPr>
        <p:blipFill>
          <a:blip r:embed="rId2"/>
          <a:stretch>
            <a:fillRect/>
          </a:stretch>
        </p:blipFill>
        <p:spPr>
          <a:xfrm>
            <a:off x="265300" y="1497000"/>
            <a:ext cx="7279476" cy="3646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572625" y="-11"/>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REQUIREMENTS</a:t>
            </a:r>
            <a:endParaRPr sz="1000"/>
          </a:p>
        </p:txBody>
      </p:sp>
      <p:pic>
        <p:nvPicPr>
          <p:cNvPr id="299" name="Google Shape;299;p36"/>
          <p:cNvPicPr preferRelativeResize="0"/>
          <p:nvPr/>
        </p:nvPicPr>
        <p:blipFill rotWithShape="1">
          <a:blip r:embed="rId1"/>
          <a:srcRect t="6316" b="6316"/>
          <a:stretch>
            <a:fillRect/>
          </a:stretch>
        </p:blipFill>
        <p:spPr>
          <a:xfrm>
            <a:off x="442850" y="1252500"/>
            <a:ext cx="2891448" cy="1528425"/>
          </a:xfrm>
          <a:prstGeom prst="rect">
            <a:avLst/>
          </a:prstGeom>
          <a:noFill/>
          <a:ln>
            <a:noFill/>
          </a:ln>
        </p:spPr>
      </p:pic>
      <p:sp>
        <p:nvSpPr>
          <p:cNvPr id="300" name="Google Shape;300;p36"/>
          <p:cNvSpPr txBox="1"/>
          <p:nvPr/>
        </p:nvSpPr>
        <p:spPr>
          <a:xfrm>
            <a:off x="733041" y="197218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panose="020B0704020202020204"/>
                <a:ea typeface="Lato" panose="020B0704020202020204"/>
                <a:cs typeface="Lato" panose="020B0704020202020204"/>
                <a:sym typeface="Lato" panose="020B0704020202020204"/>
              </a:rPr>
              <a:t>01 </a:t>
            </a:r>
            <a:endParaRPr sz="3000" b="1">
              <a:solidFill>
                <a:srgbClr val="FFFFFF"/>
              </a:solidFill>
              <a:latin typeface="Raleway" panose="020B0704020202020204"/>
              <a:ea typeface="Raleway" panose="020B0704020202020204"/>
              <a:cs typeface="Raleway" panose="020B0704020202020204"/>
              <a:sym typeface="Raleway" panose="020B0704020202020204"/>
            </a:endParaRPr>
          </a:p>
        </p:txBody>
      </p:sp>
      <p:sp>
        <p:nvSpPr>
          <p:cNvPr id="301" name="Google Shape;301;p36"/>
          <p:cNvSpPr txBox="1"/>
          <p:nvPr>
            <p:ph type="title"/>
          </p:nvPr>
        </p:nvSpPr>
        <p:spPr>
          <a:xfrm>
            <a:off x="837753" y="3009453"/>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pic>
        <p:nvPicPr>
          <p:cNvPr id="302" name="Google Shape;302;p36"/>
          <p:cNvPicPr preferRelativeResize="0"/>
          <p:nvPr/>
        </p:nvPicPr>
        <p:blipFill rotWithShape="1">
          <a:blip r:embed="rId2"/>
          <a:srcRect t="10962" b="10954"/>
          <a:stretch>
            <a:fillRect/>
          </a:stretch>
        </p:blipFill>
        <p:spPr>
          <a:xfrm>
            <a:off x="3485450" y="2916075"/>
            <a:ext cx="2501201" cy="1676603"/>
          </a:xfrm>
          <a:prstGeom prst="rect">
            <a:avLst/>
          </a:prstGeom>
          <a:noFill/>
          <a:ln>
            <a:noFill/>
          </a:ln>
        </p:spPr>
      </p:pic>
      <p:grpSp>
        <p:nvGrpSpPr>
          <p:cNvPr id="303" name="Google Shape;303;p36"/>
          <p:cNvGrpSpPr/>
          <p:nvPr/>
        </p:nvGrpSpPr>
        <p:grpSpPr>
          <a:xfrm>
            <a:off x="442850" y="2665095"/>
            <a:ext cx="2891462" cy="2030344"/>
            <a:chOff x="668305" y="3248194"/>
            <a:chExt cx="2988900" cy="1875606"/>
          </a:xfrm>
        </p:grpSpPr>
        <p:sp>
          <p:nvSpPr>
            <p:cNvPr id="304" name="Google Shape;304;p36"/>
            <p:cNvSpPr/>
            <p:nvPr/>
          </p:nvSpPr>
          <p:spPr>
            <a:xfrm>
              <a:off x="668305" y="3370001"/>
              <a:ext cx="2988900" cy="1753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r>
                <a:rPr lang="en-GB" sz="1200" b="1"/>
                <a:t>Software Requirements:</a:t>
              </a:r>
              <a:endParaRPr sz="1200" b="1"/>
            </a:p>
            <a:p>
              <a:pPr marL="0" lvl="0" indent="0" algn="l" rtl="0">
                <a:spcBef>
                  <a:spcPts val="0"/>
                </a:spcBef>
                <a:spcAft>
                  <a:spcPts val="0"/>
                </a:spcAft>
                <a:buNone/>
              </a:pPr>
              <a:r>
                <a:rPr lang="en-GB" sz="1200" b="1"/>
                <a:t>Language :</a:t>
              </a:r>
              <a:r>
                <a:rPr lang="en-GB" sz="1200"/>
                <a:t>Python 3.5 -3.7</a:t>
              </a:r>
              <a:endParaRPr sz="1200"/>
            </a:p>
            <a:p>
              <a:pPr marL="0" lvl="0" indent="0" algn="l" rtl="0">
                <a:spcBef>
                  <a:spcPts val="0"/>
                </a:spcBef>
                <a:spcAft>
                  <a:spcPts val="0"/>
                </a:spcAft>
                <a:buNone/>
              </a:pPr>
              <a:r>
                <a:rPr lang="en-GB" sz="1200" b="1"/>
                <a:t>Tools :</a:t>
              </a:r>
              <a:r>
                <a:rPr lang="en-GB" sz="1200"/>
                <a:t>Tensorflow and Keras</a:t>
              </a:r>
              <a:endParaRPr sz="1200"/>
            </a:p>
            <a:p>
              <a:pPr marL="0" lvl="0" indent="0" algn="l" rtl="0">
                <a:spcBef>
                  <a:spcPts val="0"/>
                </a:spcBef>
                <a:spcAft>
                  <a:spcPts val="0"/>
                </a:spcAft>
                <a:buNone/>
              </a:pPr>
              <a:r>
                <a:rPr lang="en-GB" sz="1200" b="1"/>
                <a:t>Libraries</a:t>
              </a:r>
              <a:r>
                <a:rPr lang="en-GB" sz="1200"/>
                <a:t> :Open Cv ,numpy,Scipy,Sklearn etc</a:t>
              </a:r>
              <a:endParaRPr sz="1200"/>
            </a:p>
            <a:p>
              <a:pPr marL="0" lvl="0" indent="0" algn="l" rtl="0">
                <a:spcBef>
                  <a:spcPts val="0"/>
                </a:spcBef>
                <a:spcAft>
                  <a:spcPts val="0"/>
                </a:spcAft>
                <a:buNone/>
              </a:pPr>
              <a:r>
                <a:rPr lang="en-GB" sz="1200">
                  <a:solidFill>
                    <a:srgbClr val="202124"/>
                  </a:solidFill>
                </a:rPr>
                <a:t>Python 3.5–3.7.</a:t>
              </a:r>
              <a:endParaRPr sz="1200">
                <a:solidFill>
                  <a:srgbClr val="202124"/>
                </a:solidFill>
              </a:endParaRPr>
            </a:p>
            <a:p>
              <a:pPr marL="0" lvl="0" indent="0" algn="l" rtl="0">
                <a:spcBef>
                  <a:spcPts val="0"/>
                </a:spcBef>
                <a:spcAft>
                  <a:spcPts val="0"/>
                </a:spcAft>
                <a:buNone/>
              </a:pPr>
              <a:r>
                <a:rPr lang="en-GB" sz="1200" b="1"/>
                <a:t>Os</a:t>
              </a:r>
              <a:r>
                <a:rPr lang="en-GB" sz="1200">
                  <a:solidFill>
                    <a:srgbClr val="202124"/>
                  </a:solidFill>
                </a:rPr>
                <a:t>:Windows 7 or later,macOS 10.12. 6 </a:t>
              </a:r>
              <a:endParaRPr sz="1200">
                <a:solidFill>
                  <a:srgbClr val="202124"/>
                </a:solidFill>
              </a:endParaRPr>
            </a:p>
            <a:p>
              <a:pPr marL="0" lvl="0" indent="0" algn="l" rtl="0">
                <a:spcBef>
                  <a:spcPts val="0"/>
                </a:spcBef>
                <a:spcAft>
                  <a:spcPts val="0"/>
                </a:spcAft>
                <a:buNone/>
              </a:pPr>
              <a:r>
                <a:rPr lang="en-GB" sz="1200">
                  <a:solidFill>
                    <a:srgbClr val="202124"/>
                  </a:solidFill>
                </a:rPr>
                <a:t>Ubuntu 16.04 or later.</a:t>
              </a:r>
              <a:endParaRPr sz="1200">
                <a:solidFill>
                  <a:srgbClr val="202124"/>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b="1"/>
            </a:p>
          </p:txBody>
        </p:sp>
        <p:sp>
          <p:nvSpPr>
            <p:cNvPr id="305" name="Google Shape;305;p36"/>
            <p:cNvSpPr/>
            <p:nvPr/>
          </p:nvSpPr>
          <p:spPr>
            <a:xfrm>
              <a:off x="968284" y="3248194"/>
              <a:ext cx="186300" cy="121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6" name="Google Shape;306;p36"/>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panose="020B0704020202020204"/>
                <a:ea typeface="Lato" panose="020B0704020202020204"/>
                <a:cs typeface="Lato" panose="020B0704020202020204"/>
                <a:sym typeface="Lato" panose="020B0704020202020204"/>
              </a:rPr>
              <a:t>02 </a:t>
            </a:r>
            <a:endParaRPr sz="3000" b="1">
              <a:solidFill>
                <a:srgbClr val="FFFFFF"/>
              </a:solidFill>
              <a:latin typeface="Raleway" panose="020B0704020202020204"/>
              <a:ea typeface="Raleway" panose="020B0704020202020204"/>
              <a:cs typeface="Raleway" panose="020B0704020202020204"/>
              <a:sym typeface="Raleway" panose="020B0704020202020204"/>
            </a:endParaRPr>
          </a:p>
        </p:txBody>
      </p:sp>
      <p:grpSp>
        <p:nvGrpSpPr>
          <p:cNvPr id="307" name="Google Shape;307;p36"/>
          <p:cNvGrpSpPr/>
          <p:nvPr/>
        </p:nvGrpSpPr>
        <p:grpSpPr>
          <a:xfrm rot="10800000" flipH="1">
            <a:off x="3485193" y="1296027"/>
            <a:ext cx="2524966" cy="1734549"/>
            <a:chOff x="830400" y="3274596"/>
            <a:chExt cx="2501700" cy="1353953"/>
          </a:xfrm>
        </p:grpSpPr>
        <p:sp>
          <p:nvSpPr>
            <p:cNvPr id="308" name="Google Shape;308;p36"/>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6"/>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 name="Google Shape;310;p36"/>
          <p:cNvSpPr txBox="1"/>
          <p:nvPr>
            <p:ph type="body" idx="4294967295"/>
          </p:nvPr>
        </p:nvSpPr>
        <p:spPr>
          <a:xfrm>
            <a:off x="3452850" y="1296025"/>
            <a:ext cx="2501100" cy="7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Hardware Requirements:</a:t>
            </a:r>
            <a:endParaRPr sz="1200" b="1">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None/>
            </a:pPr>
            <a:r>
              <a:rPr lang="en-GB" sz="1100">
                <a:solidFill>
                  <a:srgbClr val="000000"/>
                </a:solidFill>
                <a:latin typeface="Arial" panose="020B0604020202020204"/>
                <a:ea typeface="Arial" panose="020B0604020202020204"/>
                <a:cs typeface="Arial" panose="020B0604020202020204"/>
                <a:sym typeface="Arial" panose="020B0604020202020204"/>
              </a:rPr>
              <a:t>a. Monitor screen - This will display the information to the user through screen</a:t>
            </a: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1600"/>
              </a:spcBef>
              <a:spcAft>
                <a:spcPts val="0"/>
              </a:spcAft>
              <a:buNone/>
            </a:pPr>
            <a:r>
              <a:rPr lang="en-GB" sz="1100">
                <a:solidFill>
                  <a:srgbClr val="000000"/>
                </a:solidFill>
                <a:latin typeface="Arial" panose="020B0604020202020204"/>
                <a:ea typeface="Arial" panose="020B0604020202020204"/>
                <a:cs typeface="Arial" panose="020B0604020202020204"/>
                <a:sym typeface="Arial" panose="020B0604020202020204"/>
              </a:rPr>
              <a:t>Camera/webcam : To capture images(Normally present in most of the computer/laptops.)</a:t>
            </a: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1600"/>
              </a:spcBef>
              <a:spcAft>
                <a:spcPts val="0"/>
              </a:spcAft>
              <a:buNone/>
            </a:pPr>
            <a:endParaRPr sz="800"/>
          </a:p>
          <a:p>
            <a:pPr marL="0" lvl="0" indent="0" algn="l" rtl="0">
              <a:lnSpc>
                <a:spcPct val="100000"/>
              </a:lnSpc>
              <a:spcBef>
                <a:spcPts val="1600"/>
              </a:spcBef>
              <a:spcAft>
                <a:spcPts val="1600"/>
              </a:spcAft>
              <a:buNone/>
            </a:pPr>
            <a:endParaRPr sz="800"/>
          </a:p>
        </p:txBody>
      </p:sp>
      <p:sp>
        <p:nvSpPr>
          <p:cNvPr id="311" name="Google Shape;311;p36"/>
          <p:cNvSpPr txBox="1"/>
          <p:nvPr/>
        </p:nvSpPr>
        <p:spPr>
          <a:xfrm>
            <a:off x="6137775" y="1507175"/>
            <a:ext cx="2409600" cy="29964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Processor requirement :Intel i5 or above /amd ryzen 3000 series or above</a:t>
            </a:r>
            <a:endParaRPr sz="1300"/>
          </a:p>
          <a:p>
            <a:pPr marL="0" lvl="0" indent="0" algn="l" rtl="0">
              <a:spcBef>
                <a:spcPts val="1600"/>
              </a:spcBef>
              <a:spcAft>
                <a:spcPts val="0"/>
              </a:spcAft>
              <a:buNone/>
            </a:pPr>
            <a:r>
              <a:rPr lang="en-GB" sz="1300"/>
              <a:t>Mouse -The user can see various options available and do operation with help of this the software can interact with the movement of the mouse and its buttons</a:t>
            </a:r>
            <a:endParaRPr sz="1300"/>
          </a:p>
          <a:p>
            <a:pPr marL="0" lvl="0" indent="0" algn="l" rtl="0">
              <a:spcBef>
                <a:spcPts val="1600"/>
              </a:spcBef>
              <a:spcAft>
                <a:spcPts val="1600"/>
              </a:spcAft>
              <a:buNone/>
            </a:pPr>
            <a:r>
              <a:rPr lang="en-GB" sz="1300"/>
              <a:t>Keyboard-The software will interact with the keystrokes of the keyboard. </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83" name="Shape 183"/>
        <p:cNvGrpSpPr/>
        <p:nvPr/>
      </p:nvGrpSpPr>
      <p:grpSpPr>
        <a:xfrm>
          <a:off x="0" y="0"/>
          <a:ext cx="0" cy="0"/>
          <a:chOff x="0" y="0"/>
          <a:chExt cx="0" cy="0"/>
        </a:xfrm>
      </p:grpSpPr>
      <p:sp>
        <p:nvSpPr>
          <p:cNvPr id="184" name="Google Shape;184;p19"/>
          <p:cNvSpPr txBox="1"/>
          <p:nvPr>
            <p:ph type="title"/>
          </p:nvPr>
        </p:nvSpPr>
        <p:spPr>
          <a:xfrm>
            <a:off x="1029230" y="163235"/>
            <a:ext cx="7110000" cy="6519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chemeClr val="dk1"/>
                </a:solidFill>
              </a:rPr>
              <a:t>OUTLINE</a:t>
            </a:r>
            <a:endParaRPr sz="3300">
              <a:solidFill>
                <a:schemeClr val="dk1"/>
              </a:solidFill>
            </a:endParaRPr>
          </a:p>
        </p:txBody>
      </p:sp>
      <p:sp>
        <p:nvSpPr>
          <p:cNvPr id="185" name="Google Shape;185;p19"/>
          <p:cNvSpPr txBox="1"/>
          <p:nvPr/>
        </p:nvSpPr>
        <p:spPr>
          <a:xfrm>
            <a:off x="977575" y="925475"/>
            <a:ext cx="6756600" cy="4094100"/>
          </a:xfrm>
          <a:prstGeom prst="rect">
            <a:avLst/>
          </a:prstGeom>
          <a:noFill/>
          <a:ln>
            <a:noFill/>
          </a:ln>
        </p:spPr>
        <p:txBody>
          <a:bodyPr spcFirstLastPara="1" wrap="square" lIns="91425" tIns="91425" rIns="91425" bIns="91425" anchor="t" anchorCtr="0">
            <a:spAutoFit/>
          </a:bodyPr>
          <a:lstStyle/>
          <a:p>
            <a:pPr marL="0" lvl="0" indent="0" algn="l" rtl="0">
              <a:lnSpc>
                <a:spcPct val="116000"/>
              </a:lnSpc>
              <a:spcBef>
                <a:spcPts val="0"/>
              </a:spcBef>
              <a:spcAft>
                <a:spcPts val="0"/>
              </a:spcAft>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1.Title and Team Members  </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6000"/>
              </a:lnSpc>
              <a:spcBef>
                <a:spcPts val="0"/>
              </a:spcBef>
              <a:spcAft>
                <a:spcPts val="0"/>
              </a:spcAft>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2.Problem Statement</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6000"/>
              </a:lnSpc>
              <a:spcBef>
                <a:spcPts val="0"/>
              </a:spcBef>
              <a:spcAft>
                <a:spcPts val="0"/>
              </a:spcAft>
              <a:buClr>
                <a:srgbClr val="0033CC"/>
              </a:buClr>
              <a:buSzPts val="2400"/>
              <a:buFont typeface="Calibri" panose="020F0502020204030204"/>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3.Literature Survey</a:t>
            </a:r>
            <a:endParaRPr sz="1800">
              <a:solidFill>
                <a:srgbClr val="FFFFFF"/>
              </a:solidFill>
            </a:endParaRPr>
          </a:p>
          <a:p>
            <a:pPr marL="0" lvl="0" indent="0" algn="l" rtl="0">
              <a:lnSpc>
                <a:spcPct val="116000"/>
              </a:lnSpc>
              <a:spcBef>
                <a:spcPts val="90"/>
              </a:spcBef>
              <a:spcAft>
                <a:spcPts val="0"/>
              </a:spcAft>
              <a:buClr>
                <a:srgbClr val="0033CC"/>
              </a:buClr>
              <a:buSzPts val="2400"/>
              <a:buFont typeface="Calibri" panose="020F0502020204030204"/>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4.Architecture/Flow</a:t>
            </a:r>
            <a:r>
              <a:rPr lang="en-GB" sz="1800">
                <a:solidFill>
                  <a:srgbClr val="FFFFFF"/>
                </a:solidFill>
              </a:rPr>
              <a:t> </a:t>
            </a: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Diagram</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6000"/>
              </a:lnSpc>
              <a:spcBef>
                <a:spcPts val="90"/>
              </a:spcBef>
              <a:spcAft>
                <a:spcPts val="0"/>
              </a:spcAft>
              <a:buClr>
                <a:srgbClr val="0033CC"/>
              </a:buClr>
              <a:buSzPts val="2400"/>
              <a:buFont typeface="Calibri" panose="020F0502020204030204"/>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5.Data Preprocessing</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6000"/>
              </a:lnSpc>
              <a:spcBef>
                <a:spcPts val="90"/>
              </a:spcBef>
              <a:spcAft>
                <a:spcPts val="0"/>
              </a:spcAft>
              <a:buClr>
                <a:srgbClr val="0033CC"/>
              </a:buClr>
              <a:buSzPts val="2400"/>
              <a:buFont typeface="Calibri" panose="020F0502020204030204"/>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6.Data Modelling</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6000"/>
              </a:lnSpc>
              <a:spcBef>
                <a:spcPts val="90"/>
              </a:spcBef>
              <a:spcAft>
                <a:spcPts val="0"/>
              </a:spcAft>
              <a:buClr>
                <a:srgbClr val="0033CC"/>
              </a:buClr>
              <a:buSzPts val="2400"/>
              <a:buFont typeface="Calibri" panose="020F0502020204030204"/>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7.Evaluation and Detecting Face mask</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6000"/>
              </a:lnSpc>
              <a:spcBef>
                <a:spcPts val="90"/>
              </a:spcBef>
              <a:spcAft>
                <a:spcPts val="0"/>
              </a:spcAft>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5.Software and Hardware Requirements</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6000"/>
              </a:lnSpc>
              <a:spcBef>
                <a:spcPts val="90"/>
              </a:spcBef>
              <a:spcAft>
                <a:spcPts val="0"/>
              </a:spcAft>
              <a:buClr>
                <a:srgbClr val="0033CC"/>
              </a:buClr>
              <a:buSzPts val="2400"/>
              <a:buFont typeface="Calibri" panose="020F0502020204030204"/>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6.Final Deliverables</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6000"/>
              </a:lnSpc>
              <a:spcBef>
                <a:spcPts val="90"/>
              </a:spcBef>
              <a:spcAft>
                <a:spcPts val="0"/>
              </a:spcAft>
              <a:buClr>
                <a:srgbClr val="0033CC"/>
              </a:buClr>
              <a:buSzPts val="2400"/>
              <a:buFont typeface="Calibri" panose="020F0502020204030204"/>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7.Team Info </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6000"/>
              </a:lnSpc>
              <a:spcBef>
                <a:spcPts val="90"/>
              </a:spcBef>
              <a:spcAft>
                <a:spcPts val="0"/>
              </a:spcAft>
              <a:buClr>
                <a:srgbClr val="0033CC"/>
              </a:buClr>
              <a:buSzPts val="2400"/>
              <a:buFont typeface="Calibri" panose="020F0502020204030204"/>
              <a:buNone/>
            </a:pPr>
            <a:r>
              <a:rPr lang="en-GB" sz="1800">
                <a:solidFill>
                  <a:srgbClr val="FFFFFF"/>
                </a:solidFill>
                <a:latin typeface="Trebuchet MS" panose="020B0603020202020204"/>
                <a:ea typeface="Trebuchet MS" panose="020B0603020202020204"/>
                <a:cs typeface="Trebuchet MS" panose="020B0603020202020204"/>
                <a:sym typeface="Trebuchet MS" panose="020B0603020202020204"/>
              </a:rPr>
              <a:t>8.References</a:t>
            </a:r>
            <a:endParaRPr sz="1800">
              <a:solidFill>
                <a:srgbClr val="FFFFFF"/>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sz="1800">
              <a:solidFill>
                <a:srgbClr val="FFFFFF"/>
              </a:solidFill>
              <a:latin typeface="Lato" panose="020B0704020202020204"/>
              <a:ea typeface="Lato" panose="020B0704020202020204"/>
              <a:cs typeface="Lato" panose="020B0704020202020204"/>
              <a:sym typeface="Lato" panose="020B07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15" name="Shape 315"/>
        <p:cNvGrpSpPr/>
        <p:nvPr/>
      </p:nvGrpSpPr>
      <p:grpSpPr>
        <a:xfrm>
          <a:off x="0" y="0"/>
          <a:ext cx="0" cy="0"/>
          <a:chOff x="0" y="0"/>
          <a:chExt cx="0" cy="0"/>
        </a:xfrm>
      </p:grpSpPr>
      <p:sp>
        <p:nvSpPr>
          <p:cNvPr id="316" name="Google Shape;316;p37"/>
          <p:cNvSpPr txBox="1"/>
          <p:nvPr>
            <p:ph type="title"/>
          </p:nvPr>
        </p:nvSpPr>
        <p:spPr>
          <a:xfrm>
            <a:off x="738000" y="543975"/>
            <a:ext cx="7563300" cy="6036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chemeClr val="dk1"/>
                </a:solidFill>
              </a:rPr>
              <a:t>Deliverables</a:t>
            </a:r>
            <a:endParaRPr sz="3000">
              <a:solidFill>
                <a:schemeClr val="dk1"/>
              </a:solidFill>
            </a:endParaRPr>
          </a:p>
        </p:txBody>
      </p:sp>
      <p:sp>
        <p:nvSpPr>
          <p:cNvPr id="317" name="Google Shape;317;p37"/>
          <p:cNvSpPr txBox="1"/>
          <p:nvPr>
            <p:ph type="body" idx="1"/>
          </p:nvPr>
        </p:nvSpPr>
        <p:spPr>
          <a:xfrm>
            <a:off x="1844475" y="1381425"/>
            <a:ext cx="4798200" cy="3021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AutoNum type="arabicPeriod"/>
            </a:pPr>
            <a:r>
              <a:rPr lang="en-GB" sz="1600" b="1">
                <a:solidFill>
                  <a:srgbClr val="FFFFFF"/>
                </a:solidFill>
              </a:rPr>
              <a:t>Selecting  appropriate dataset </a:t>
            </a:r>
            <a:endParaRPr sz="1600" b="1">
              <a:solidFill>
                <a:srgbClr val="FFFFFF"/>
              </a:solidFill>
            </a:endParaRPr>
          </a:p>
          <a:p>
            <a:pPr marL="457200" lvl="0" indent="-330200" algn="l" rtl="0">
              <a:spcBef>
                <a:spcPts val="0"/>
              </a:spcBef>
              <a:spcAft>
                <a:spcPts val="0"/>
              </a:spcAft>
              <a:buClr>
                <a:srgbClr val="FFFFFF"/>
              </a:buClr>
              <a:buSzPts val="1600"/>
              <a:buAutoNum type="arabicPeriod"/>
            </a:pPr>
            <a:r>
              <a:rPr lang="en-GB" sz="1600" b="1">
                <a:solidFill>
                  <a:srgbClr val="FFFFFF"/>
                </a:solidFill>
              </a:rPr>
              <a:t>Feasibility study</a:t>
            </a:r>
            <a:endParaRPr sz="1600" b="1">
              <a:solidFill>
                <a:srgbClr val="FFFFFF"/>
              </a:solidFill>
            </a:endParaRPr>
          </a:p>
          <a:p>
            <a:pPr marL="457200" lvl="0" indent="-330200" algn="l" rtl="0">
              <a:spcBef>
                <a:spcPts val="0"/>
              </a:spcBef>
              <a:spcAft>
                <a:spcPts val="0"/>
              </a:spcAft>
              <a:buClr>
                <a:srgbClr val="FFFFFF"/>
              </a:buClr>
              <a:buSzPts val="1600"/>
              <a:buAutoNum type="arabicPeriod"/>
            </a:pPr>
            <a:r>
              <a:rPr lang="en-GB" sz="1600" b="1">
                <a:solidFill>
                  <a:srgbClr val="FFFFFF"/>
                </a:solidFill>
              </a:rPr>
              <a:t>Trained model which is capable of detecting mask, classifying a person as wearing  mask or not </a:t>
            </a:r>
            <a:endParaRPr sz="1600" b="1">
              <a:solidFill>
                <a:srgbClr val="FFFFFF"/>
              </a:solidFill>
            </a:endParaRPr>
          </a:p>
          <a:p>
            <a:pPr marL="457200" lvl="0" indent="-330200" algn="l" rtl="0">
              <a:spcBef>
                <a:spcPts val="0"/>
              </a:spcBef>
              <a:spcAft>
                <a:spcPts val="0"/>
              </a:spcAft>
              <a:buClr>
                <a:srgbClr val="FFFFFF"/>
              </a:buClr>
              <a:buSzPts val="1600"/>
              <a:buAutoNum type="arabicPeriod"/>
            </a:pPr>
            <a:r>
              <a:rPr lang="en-GB" sz="1600" b="1">
                <a:solidFill>
                  <a:srgbClr val="FFFFFF"/>
                </a:solidFill>
              </a:rPr>
              <a:t>Project implementation</a:t>
            </a:r>
            <a:endParaRPr sz="1600" b="1">
              <a:solidFill>
                <a:srgbClr val="FFFFFF"/>
              </a:solidFill>
            </a:endParaRPr>
          </a:p>
          <a:p>
            <a:pPr marL="457200" lvl="0" indent="-330200" algn="l" rtl="0">
              <a:spcBef>
                <a:spcPts val="0"/>
              </a:spcBef>
              <a:spcAft>
                <a:spcPts val="0"/>
              </a:spcAft>
              <a:buClr>
                <a:srgbClr val="FFFFFF"/>
              </a:buClr>
              <a:buSzPts val="1600"/>
              <a:buAutoNum type="arabicPeriod"/>
            </a:pPr>
            <a:r>
              <a:rPr lang="en-GB" sz="1600" b="1">
                <a:solidFill>
                  <a:srgbClr val="FFFFFF"/>
                </a:solidFill>
              </a:rPr>
              <a:t>Testing and evaluation</a:t>
            </a:r>
            <a:endParaRPr sz="1600" b="1">
              <a:solidFill>
                <a:srgbClr val="FFFFFF"/>
              </a:solidFill>
            </a:endParaRPr>
          </a:p>
          <a:p>
            <a:pPr marL="457200" lvl="0" indent="-330200" algn="l" rtl="0">
              <a:spcBef>
                <a:spcPts val="0"/>
              </a:spcBef>
              <a:spcAft>
                <a:spcPts val="0"/>
              </a:spcAft>
              <a:buClr>
                <a:srgbClr val="FFFFFF"/>
              </a:buClr>
              <a:buSzPts val="1600"/>
              <a:buAutoNum type="arabicPeriod"/>
            </a:pPr>
            <a:r>
              <a:rPr lang="en-GB" sz="1600" b="1">
                <a:solidFill>
                  <a:srgbClr val="FFFFFF"/>
                </a:solidFill>
              </a:rPr>
              <a:t>Outcomes /results</a:t>
            </a:r>
            <a:endParaRPr sz="1600" b="1">
              <a:solidFill>
                <a:srgbClr val="FFFFFF"/>
              </a:solidFill>
            </a:endParaRPr>
          </a:p>
          <a:p>
            <a:pPr marL="0" lvl="0" indent="0" algn="l" rtl="0">
              <a:spcBef>
                <a:spcPts val="1600"/>
              </a:spcBef>
              <a:spcAft>
                <a:spcPts val="0"/>
              </a:spcAft>
              <a:buNone/>
            </a:pPr>
            <a:endParaRPr sz="1600" b="1">
              <a:solidFill>
                <a:srgbClr val="FFFFFF"/>
              </a:solidFill>
            </a:endParaRPr>
          </a:p>
          <a:p>
            <a:pPr marL="0" lvl="0" indent="0" algn="l" rtl="0">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600">
              <a:solidFill>
                <a:srgbClr val="FFFFFF"/>
              </a:solidFill>
            </a:endParaRPr>
          </a:p>
        </p:txBody>
      </p:sp>
      <p:sp>
        <p:nvSpPr>
          <p:cNvPr id="318" name="Google Shape;318;p37"/>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panose="020B0604020202020204"/>
              <a:buNone/>
            </a:pPr>
            <a:endParaRPr sz="800" b="1">
              <a:solidFill>
                <a:schemeClr val="dk1"/>
              </a:solidFill>
              <a:latin typeface="Lato" panose="020B0704020202020204"/>
              <a:ea typeface="Lato" panose="020B0704020202020204"/>
              <a:cs typeface="Lato" panose="020B0704020202020204"/>
              <a:sym typeface="Lato" panose="020B0704020202020204"/>
            </a:endParaRPr>
          </a:p>
        </p:txBody>
      </p:sp>
      <p:sp>
        <p:nvSpPr>
          <p:cNvPr id="319" name="Google Shape;319;p37"/>
          <p:cNvSpPr txBox="1"/>
          <p:nvPr/>
        </p:nvSpPr>
        <p:spPr>
          <a:xfrm>
            <a:off x="1823400" y="3820025"/>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panose="020B0604020202020204"/>
              <a:buNone/>
            </a:pPr>
            <a:endParaRPr sz="1100" b="1">
              <a:solidFill>
                <a:schemeClr val="accent1"/>
              </a:solidFill>
              <a:latin typeface="Lato" panose="020B0704020202020204"/>
              <a:ea typeface="Lato" panose="020B0704020202020204"/>
              <a:cs typeface="Lato" panose="020B0704020202020204"/>
              <a:sym typeface="Lato" panose="020B0704020202020204"/>
            </a:endParaRPr>
          </a:p>
        </p:txBody>
      </p:sp>
      <p:sp>
        <p:nvSpPr>
          <p:cNvPr id="320" name="Google Shape;320;p37"/>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panose="020B0604020202020204"/>
              <a:buNone/>
            </a:pPr>
            <a:endParaRPr sz="800" b="1">
              <a:solidFill>
                <a:schemeClr val="dk1"/>
              </a:solidFill>
              <a:latin typeface="Lato" panose="020B0704020202020204"/>
              <a:ea typeface="Lato" panose="020B0704020202020204"/>
              <a:cs typeface="Lato" panose="020B0704020202020204"/>
              <a:sym typeface="Lato" panose="020B0704020202020204"/>
            </a:endParaRPr>
          </a:p>
        </p:txBody>
      </p:sp>
      <p:sp>
        <p:nvSpPr>
          <p:cNvPr id="321" name="Google Shape;321;p37"/>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panose="020B0604020202020204"/>
              <a:buNone/>
            </a:pPr>
            <a:endParaRPr sz="1100" b="1">
              <a:solidFill>
                <a:schemeClr val="accent1"/>
              </a:solidFill>
              <a:latin typeface="Lato" panose="020B0704020202020204"/>
              <a:ea typeface="Lato" panose="020B0704020202020204"/>
              <a:cs typeface="Lato" panose="020B0704020202020204"/>
              <a:sym typeface="Lato" panose="020B07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26" name="Google Shape;326;p38"/>
          <p:cNvSpPr txBox="1"/>
          <p:nvPr/>
        </p:nvSpPr>
        <p:spPr>
          <a:xfrm>
            <a:off x="382800" y="1398550"/>
            <a:ext cx="8378400" cy="4063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Times New Roman" panose="02020603050405020304"/>
              <a:buAutoNum type="arabicPeriod"/>
            </a:pPr>
            <a:r>
              <a:rPr lang="en-GB">
                <a:latin typeface="Times New Roman" panose="02020603050405020304"/>
                <a:ea typeface="Times New Roman" panose="02020603050405020304"/>
                <a:cs typeface="Times New Roman" panose="02020603050405020304"/>
                <a:sym typeface="Times New Roman" panose="02020603050405020304"/>
              </a:rPr>
              <a:t>M. M. Rahman, M. M. H. Manik, M. M. Islam, S. Mahmud and J. -H. Kim, "An Automated System to Limit COVID-19 Using Facial Mask Detection in Smart City Network," 2020 IEEE International IOT, Electronics and Mechatronics Conference (IEMTRONICS), 2020, pp. 1-5, doi: 10.1109/IEMTRONICS51293.2020.9216386.</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l" rtl="0">
              <a:spcBef>
                <a:spcPts val="0"/>
              </a:spcBef>
              <a:spcAft>
                <a:spcPts val="0"/>
              </a:spcAft>
              <a:buSzPts val="1400"/>
              <a:buFont typeface="Times New Roman" panose="02020603050405020304"/>
              <a:buAutoNum type="arabicPeriod"/>
            </a:pPr>
            <a:r>
              <a:rPr lang="en-GB">
                <a:latin typeface="Times New Roman" panose="02020603050405020304"/>
                <a:ea typeface="Times New Roman" panose="02020603050405020304"/>
                <a:cs typeface="Times New Roman" panose="02020603050405020304"/>
                <a:sym typeface="Times New Roman" panose="02020603050405020304"/>
              </a:rPr>
              <a:t>Joshi, Aniruddha &amp; Joshi, Shreyas &amp; Kanahasabai, Goutham &amp; Kapil, Rudraksh &amp; Gupta, Savyasachi. (2020). Deep Learning Framework to Detect Face Masks from Video Footage.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l" rtl="0">
              <a:spcBef>
                <a:spcPts val="0"/>
              </a:spcBef>
              <a:spcAft>
                <a:spcPts val="0"/>
              </a:spcAft>
              <a:buSzPts val="1400"/>
              <a:buFont typeface="Times New Roman" panose="02020603050405020304"/>
              <a:buAutoNum type="arabicPeriod"/>
            </a:pP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A. Das, M. Wasif Ansari and R. Basak, "Covid-19 Face Mask Detection Using TensorFlow, Keras and OpenCV," </a:t>
            </a:r>
            <a:r>
              <a:rPr lang="en-GB" i="1">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2020 IEEE 17th India Council International Conference (INDICON)</a:t>
            </a: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2020, pp. 1-5, doi: 10.1109/INDICON49873.2020.9342585.</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Lato" panose="020B0704020202020204"/>
              <a:ea typeface="Lato" panose="020B0704020202020204"/>
              <a:cs typeface="Lato" panose="020B0704020202020204"/>
              <a:sym typeface="Lato" panose="020B0704020202020204"/>
            </a:endParaRPr>
          </a:p>
          <a:p>
            <a:pPr marL="0" lvl="0" indent="0" algn="l" rtl="0">
              <a:spcBef>
                <a:spcPts val="0"/>
              </a:spcBef>
              <a:spcAft>
                <a:spcPts val="0"/>
              </a:spcAft>
              <a:buNone/>
            </a:pPr>
            <a:endParaRPr>
              <a:latin typeface="Lato" panose="020B0704020202020204"/>
              <a:ea typeface="Lato" panose="020B0704020202020204"/>
              <a:cs typeface="Lato" panose="020B0704020202020204"/>
              <a:sym typeface="Lato" panose="020B0704020202020204"/>
            </a:endParaRPr>
          </a:p>
          <a:p>
            <a:pPr marL="0" lvl="0" indent="0" algn="l" rtl="0">
              <a:spcBef>
                <a:spcPts val="0"/>
              </a:spcBef>
              <a:spcAft>
                <a:spcPts val="0"/>
              </a:spcAft>
              <a:buNone/>
            </a:pPr>
            <a:endParaRPr>
              <a:latin typeface="Lato" panose="020B0704020202020204"/>
              <a:ea typeface="Lato" panose="020B0704020202020204"/>
              <a:cs typeface="Lato" panose="020B0704020202020204"/>
              <a:sym typeface="Lato" panose="020B0704020202020204"/>
            </a:endParaRPr>
          </a:p>
          <a:p>
            <a:pPr marL="0" lvl="0" indent="0" algn="l" rtl="0">
              <a:spcBef>
                <a:spcPts val="0"/>
              </a:spcBef>
              <a:spcAft>
                <a:spcPts val="0"/>
              </a:spcAft>
              <a:buNone/>
            </a:pPr>
            <a:endParaRPr>
              <a:latin typeface="Lato" panose="020B0704020202020204"/>
              <a:ea typeface="Lato" panose="020B0704020202020204"/>
              <a:cs typeface="Lato" panose="020B0704020202020204"/>
              <a:sym typeface="Lato" panose="020B0704020202020204"/>
            </a:endParaRPr>
          </a:p>
          <a:p>
            <a:pPr marL="0" lvl="0" indent="0" algn="l" rtl="0">
              <a:spcBef>
                <a:spcPts val="0"/>
              </a:spcBef>
              <a:spcAft>
                <a:spcPts val="0"/>
              </a:spcAft>
              <a:buNone/>
            </a:pPr>
            <a:endParaRPr>
              <a:latin typeface="Lato" panose="020B0704020202020204"/>
              <a:ea typeface="Lato" panose="020B0704020202020204"/>
              <a:cs typeface="Lato" panose="020B0704020202020204"/>
              <a:sym typeface="Lato" panose="020B0704020202020204"/>
            </a:endParaRPr>
          </a:p>
        </p:txBody>
      </p:sp>
      <p:sp>
        <p:nvSpPr>
          <p:cNvPr id="327" name="Google Shape;327;p38"/>
          <p:cNvSpPr txBox="1"/>
          <p:nvPr/>
        </p:nvSpPr>
        <p:spPr>
          <a:xfrm>
            <a:off x="333950" y="637800"/>
            <a:ext cx="84273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Lato" panose="020B0704020202020204"/>
                <a:ea typeface="Lato" panose="020B0704020202020204"/>
                <a:cs typeface="Lato" panose="020B0704020202020204"/>
                <a:sym typeface="Lato" panose="020B0704020202020204"/>
              </a:rPr>
              <a:t>References</a:t>
            </a:r>
            <a:endParaRPr>
              <a:solidFill>
                <a:srgbClr val="FFFFFF"/>
              </a:solidFill>
              <a:latin typeface="Lato" panose="020B0704020202020204"/>
              <a:ea typeface="Lato" panose="020B0704020202020204"/>
              <a:cs typeface="Lato" panose="020B0704020202020204"/>
              <a:sym typeface="Lato" panose="020B07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331" name="Shape 331"/>
        <p:cNvGrpSpPr/>
        <p:nvPr/>
      </p:nvGrpSpPr>
      <p:grpSpPr>
        <a:xfrm>
          <a:off x="0" y="0"/>
          <a:ext cx="0" cy="0"/>
          <a:chOff x="0" y="0"/>
          <a:chExt cx="0" cy="0"/>
        </a:xfrm>
      </p:grpSpPr>
      <p:sp>
        <p:nvSpPr>
          <p:cNvPr id="332" name="Google Shape;332;p39"/>
          <p:cNvSpPr txBox="1"/>
          <p:nvPr>
            <p:ph type="title"/>
          </p:nvPr>
        </p:nvSpPr>
        <p:spPr>
          <a:xfrm>
            <a:off x="688169" y="558675"/>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Team Info</a:t>
            </a:r>
            <a:endParaRPr b="0"/>
          </a:p>
        </p:txBody>
      </p:sp>
      <p:sp>
        <p:nvSpPr>
          <p:cNvPr id="333" name="Google Shape;333;p39"/>
          <p:cNvSpPr txBox="1"/>
          <p:nvPr>
            <p:ph type="body" idx="1"/>
          </p:nvPr>
        </p:nvSpPr>
        <p:spPr>
          <a:xfrm>
            <a:off x="688175" y="1535275"/>
            <a:ext cx="80457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0000"/>
                </a:solidFill>
              </a:rPr>
              <a:t>Name :  Sandeep Bhat                          Ajitesh Nair                                 Shashank G S                             G. Ghana Gokul.           </a:t>
            </a:r>
            <a:endParaRPr b="1">
              <a:solidFill>
                <a:srgbClr val="000000"/>
              </a:solidFill>
            </a:endParaRPr>
          </a:p>
          <a:p>
            <a:pPr marL="0" lvl="0" indent="0" algn="l" rtl="0">
              <a:spcBef>
                <a:spcPts val="1600"/>
              </a:spcBef>
              <a:spcAft>
                <a:spcPts val="0"/>
              </a:spcAft>
              <a:buNone/>
            </a:pPr>
            <a:r>
              <a:rPr lang="en-GB" b="1">
                <a:solidFill>
                  <a:srgbClr val="000000"/>
                </a:solidFill>
              </a:rPr>
              <a:t>SRN :      PES2201800632                 PES2201800681                     PES2201800706                      PES220180077</a:t>
            </a:r>
            <a:endParaRPr b="1">
              <a:solidFill>
                <a:srgbClr val="000000"/>
              </a:solidFill>
            </a:endParaRPr>
          </a:p>
          <a:p>
            <a:pPr marL="0" lvl="0" indent="0" algn="l" rtl="0">
              <a:spcBef>
                <a:spcPts val="1600"/>
              </a:spcBef>
              <a:spcAft>
                <a:spcPts val="0"/>
              </a:spcAft>
              <a:buNone/>
            </a:pPr>
            <a:r>
              <a:rPr lang="en-GB" b="1">
                <a:solidFill>
                  <a:srgbClr val="000000"/>
                </a:solidFill>
              </a:rPr>
              <a:t>Section :’A’</a:t>
            </a:r>
            <a:r>
              <a:rPr lang="en-GB" b="1">
                <a:solidFill>
                  <a:srgbClr val="000000"/>
                </a:solidFill>
              </a:rPr>
              <a:t>.                                                   ‘B’                                                       ‘B’                                                       ‘B’</a:t>
            </a:r>
            <a:endParaRPr b="1">
              <a:solidFill>
                <a:srgbClr val="000000"/>
              </a:solidFill>
            </a:endParaRPr>
          </a:p>
          <a:p>
            <a:pPr marL="0" lvl="0" indent="0" algn="l" rtl="0">
              <a:spcBef>
                <a:spcPts val="1600"/>
              </a:spcBef>
              <a:spcAft>
                <a:spcPts val="1600"/>
              </a:spcAft>
              <a:buNone/>
            </a:pPr>
            <a:endParaRPr b="1">
              <a:solidFill>
                <a:srgbClr val="000000"/>
              </a:solidFill>
            </a:endParaRPr>
          </a:p>
        </p:txBody>
      </p:sp>
      <p:sp>
        <p:nvSpPr>
          <p:cNvPr id="334" name="Google Shape;334;p39"/>
          <p:cNvSpPr txBox="1"/>
          <p:nvPr/>
        </p:nvSpPr>
        <p:spPr>
          <a:xfrm>
            <a:off x="3162620" y="375158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CEO</a:t>
            </a:r>
            <a:endParaRPr sz="600" b="1">
              <a:solidFill>
                <a:srgbClr val="FFFFFF"/>
              </a:solidFill>
            </a:endParaRPr>
          </a:p>
        </p:txBody>
      </p:sp>
      <p:sp>
        <p:nvSpPr>
          <p:cNvPr id="335" name="Google Shape;335;p39"/>
          <p:cNvSpPr txBox="1"/>
          <p:nvPr/>
        </p:nvSpPr>
        <p:spPr>
          <a:xfrm>
            <a:off x="3162620" y="393062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panose="020B0704020202020204"/>
                <a:ea typeface="Lato" panose="020B0704020202020204"/>
                <a:cs typeface="Lato" panose="020B0704020202020204"/>
                <a:sym typeface="Lato" panose="020B0704020202020204"/>
              </a:rPr>
              <a:t>Berry Books</a:t>
            </a:r>
            <a:endParaRPr>
              <a:solidFill>
                <a:srgbClr val="FFFFFF"/>
              </a:solidFill>
            </a:endParaRPr>
          </a:p>
        </p:txBody>
      </p:sp>
      <p:sp>
        <p:nvSpPr>
          <p:cNvPr id="336" name="Google Shape;336;p39"/>
          <p:cNvSpPr txBox="1"/>
          <p:nvPr/>
        </p:nvSpPr>
        <p:spPr>
          <a:xfrm>
            <a:off x="5190102" y="375158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CFO</a:t>
            </a:r>
            <a:endParaRPr sz="600" b="1">
              <a:solidFill>
                <a:srgbClr val="FFFFFF"/>
              </a:solidFill>
            </a:endParaRPr>
          </a:p>
        </p:txBody>
      </p:sp>
      <p:sp>
        <p:nvSpPr>
          <p:cNvPr id="337" name="Google Shape;337;p39"/>
          <p:cNvSpPr txBox="1"/>
          <p:nvPr/>
        </p:nvSpPr>
        <p:spPr>
          <a:xfrm>
            <a:off x="5190102" y="393062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panose="020B0704020202020204"/>
                <a:ea typeface="Lato" panose="020B0704020202020204"/>
                <a:cs typeface="Lato" panose="020B0704020202020204"/>
                <a:sym typeface="Lato" panose="020B0704020202020204"/>
              </a:rPr>
              <a:t>Vinny Viewer</a:t>
            </a:r>
            <a:endParaRPr>
              <a:solidFill>
                <a:srgbClr val="FFFFFF"/>
              </a:solidFill>
            </a:endParaRPr>
          </a:p>
        </p:txBody>
      </p:sp>
      <p:sp>
        <p:nvSpPr>
          <p:cNvPr id="338" name="Google Shape;338;p39"/>
          <p:cNvSpPr txBox="1"/>
          <p:nvPr/>
        </p:nvSpPr>
        <p:spPr>
          <a:xfrm>
            <a:off x="7212729" y="375158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Sales Director</a:t>
            </a:r>
            <a:endParaRPr sz="600" b="1">
              <a:solidFill>
                <a:srgbClr val="FFFFFF"/>
              </a:solidFill>
            </a:endParaRPr>
          </a:p>
        </p:txBody>
      </p:sp>
      <p:sp>
        <p:nvSpPr>
          <p:cNvPr id="339" name="Google Shape;339;p39"/>
          <p:cNvSpPr txBox="1"/>
          <p:nvPr/>
        </p:nvSpPr>
        <p:spPr>
          <a:xfrm>
            <a:off x="7212754" y="393062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panose="020B0704020202020204"/>
                <a:ea typeface="Lato" panose="020B0704020202020204"/>
                <a:cs typeface="Lato" panose="020B0704020202020204"/>
                <a:sym typeface="Lato" panose="020B0704020202020204"/>
              </a:rPr>
              <a:t>Wendy Writer</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p40"/>
          <p:cNvSpPr txBox="1"/>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lang="en-GB" sz="4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90" name="Shape 190"/>
        <p:cNvGrpSpPr/>
        <p:nvPr/>
      </p:nvGrpSpPr>
      <p:grpSpPr>
        <a:xfrm>
          <a:off x="0" y="0"/>
          <a:ext cx="0" cy="0"/>
          <a:chOff x="0" y="0"/>
          <a:chExt cx="0" cy="0"/>
        </a:xfrm>
      </p:grpSpPr>
      <p:sp>
        <p:nvSpPr>
          <p:cNvPr id="191" name="Google Shape;191;p20"/>
          <p:cNvSpPr txBox="1"/>
          <p:nvPr/>
        </p:nvSpPr>
        <p:spPr>
          <a:xfrm>
            <a:off x="321525" y="1008025"/>
            <a:ext cx="2757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rgbClr val="FFFFFF"/>
                </a:solidFill>
                <a:latin typeface="Lato" panose="020B0704020202020204"/>
                <a:ea typeface="Lato" panose="020B0704020202020204"/>
                <a:cs typeface="Lato" panose="020B0704020202020204"/>
                <a:sym typeface="Lato" panose="020B0704020202020204"/>
              </a:rPr>
              <a:t>Team Members</a:t>
            </a:r>
            <a:endParaRPr sz="2700" b="1">
              <a:solidFill>
                <a:srgbClr val="FFFFFF"/>
              </a:solidFill>
              <a:latin typeface="Lato" panose="020B0704020202020204"/>
              <a:ea typeface="Lato" panose="020B0704020202020204"/>
              <a:cs typeface="Lato" panose="020B0704020202020204"/>
              <a:sym typeface="Lato" panose="020B0704020202020204"/>
            </a:endParaRPr>
          </a:p>
        </p:txBody>
      </p:sp>
      <p:sp>
        <p:nvSpPr>
          <p:cNvPr id="192" name="Google Shape;192;p20"/>
          <p:cNvSpPr txBox="1"/>
          <p:nvPr/>
        </p:nvSpPr>
        <p:spPr>
          <a:xfrm>
            <a:off x="703800" y="1840000"/>
            <a:ext cx="8440200" cy="19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b="1">
                <a:solidFill>
                  <a:srgbClr val="FFFFFF"/>
                </a:solidFill>
                <a:latin typeface="Comic Sans MS" panose="030F0702030302020204"/>
                <a:ea typeface="Comic Sans MS" panose="030F0702030302020204"/>
                <a:cs typeface="Comic Sans MS" panose="030F0702030302020204"/>
                <a:sym typeface="Comic Sans MS" panose="030F0702030302020204"/>
              </a:rPr>
              <a:t>Ajitesh </a:t>
            </a:r>
            <a:r>
              <a:rPr lang="en-GB" sz="2300" b="1">
                <a:solidFill>
                  <a:srgbClr val="FFFFFF"/>
                </a:solidFill>
                <a:latin typeface="Comic Sans MS" panose="030F0702030302020204"/>
                <a:ea typeface="Comic Sans MS" panose="030F0702030302020204"/>
                <a:cs typeface="Comic Sans MS" panose="030F0702030302020204"/>
                <a:sym typeface="Comic Sans MS" panose="030F0702030302020204"/>
              </a:rPr>
              <a:t>Nair      </a:t>
            </a:r>
            <a:r>
              <a:rPr lang="en-GB" sz="2300" b="1">
                <a:solidFill>
                  <a:schemeClr val="lt1"/>
                </a:solidFill>
                <a:latin typeface="Comic Sans MS" panose="030F0702030302020204"/>
                <a:ea typeface="Comic Sans MS" panose="030F0702030302020204"/>
                <a:cs typeface="Comic Sans MS" panose="030F0702030302020204"/>
                <a:sym typeface="Comic Sans MS" panose="030F0702030302020204"/>
              </a:rPr>
              <a:t> </a:t>
            </a:r>
            <a:r>
              <a:rPr lang="en-GB" sz="2300" b="1">
                <a:solidFill>
                  <a:srgbClr val="FFFFFF"/>
                </a:solidFill>
                <a:latin typeface="Comic Sans MS" panose="030F0702030302020204"/>
                <a:ea typeface="Comic Sans MS" panose="030F0702030302020204"/>
                <a:cs typeface="Comic Sans MS" panose="030F0702030302020204"/>
                <a:sym typeface="Comic Sans MS" panose="030F0702030302020204"/>
              </a:rPr>
              <a:t>                               </a:t>
            </a:r>
            <a:endParaRPr sz="2300" b="1">
              <a:solidFill>
                <a:srgbClr val="FFFFFF"/>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en-GB" sz="2300" b="1">
                <a:solidFill>
                  <a:srgbClr val="FFFFFF"/>
                </a:solidFill>
                <a:latin typeface="Comic Sans MS" panose="030F0702030302020204"/>
                <a:ea typeface="Comic Sans MS" panose="030F0702030302020204"/>
                <a:cs typeface="Comic Sans MS" panose="030F0702030302020204"/>
                <a:sym typeface="Comic Sans MS" panose="030F0702030302020204"/>
              </a:rPr>
              <a:t>Shashank G S  </a:t>
            </a:r>
            <a:r>
              <a:rPr lang="en-GB" sz="2300" b="1">
                <a:solidFill>
                  <a:srgbClr val="FFFFFF"/>
                </a:solidFill>
                <a:latin typeface="Comic Sans MS" panose="030F0702030302020204"/>
                <a:ea typeface="Comic Sans MS" panose="030F0702030302020204"/>
                <a:cs typeface="Comic Sans MS" panose="030F0702030302020204"/>
                <a:sym typeface="Comic Sans MS" panose="030F0702030302020204"/>
              </a:rPr>
              <a:t>  </a:t>
            </a:r>
            <a:endParaRPr sz="2300" b="1">
              <a:solidFill>
                <a:schemeClr val="lt1"/>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en-GB" sz="2300" b="1">
                <a:solidFill>
                  <a:srgbClr val="FFFFFF"/>
                </a:solidFill>
                <a:latin typeface="Comic Sans MS" panose="030F0702030302020204"/>
                <a:ea typeface="Comic Sans MS" panose="030F0702030302020204"/>
                <a:cs typeface="Comic Sans MS" panose="030F0702030302020204"/>
                <a:sym typeface="Comic Sans MS" panose="030F0702030302020204"/>
              </a:rPr>
              <a:t>Sandeep Bhat      </a:t>
            </a:r>
            <a:endParaRPr sz="2300" b="1">
              <a:solidFill>
                <a:srgbClr val="FFFFFF"/>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en-GB" sz="2300" b="1">
                <a:solidFill>
                  <a:srgbClr val="FFFFFF"/>
                </a:solidFill>
                <a:latin typeface="Comic Sans MS" panose="030F0702030302020204"/>
                <a:ea typeface="Comic Sans MS" panose="030F0702030302020204"/>
                <a:cs typeface="Comic Sans MS" panose="030F0702030302020204"/>
                <a:sym typeface="Comic Sans MS" panose="030F0702030302020204"/>
              </a:rPr>
              <a:t>G. Ghana Gokul           </a:t>
            </a:r>
            <a:endParaRPr sz="2300" b="1">
              <a:solidFill>
                <a:schemeClr val="lt1"/>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endParaRPr sz="2300" b="1">
              <a:solidFill>
                <a:srgbClr val="FFFFFF"/>
              </a:solidFill>
              <a:latin typeface="Comic Sans MS" panose="030F0702030302020204"/>
              <a:ea typeface="Comic Sans MS" panose="030F0702030302020204"/>
              <a:cs typeface="Comic Sans MS" panose="030F0702030302020204"/>
              <a:sym typeface="Comic Sans MS" panose="030F0702030302020204"/>
            </a:endParaRPr>
          </a:p>
        </p:txBody>
      </p:sp>
      <p:sp>
        <p:nvSpPr>
          <p:cNvPr id="193" name="Google Shape;193;p20"/>
          <p:cNvSpPr txBox="1"/>
          <p:nvPr/>
        </p:nvSpPr>
        <p:spPr>
          <a:xfrm>
            <a:off x="0" y="0"/>
            <a:ext cx="9144000" cy="600300"/>
          </a:xfrm>
          <a:prstGeom prst="rect">
            <a:avLst/>
          </a:prstGeom>
          <a:solidFill>
            <a:srgbClr val="F3F3F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700">
                <a:latin typeface="Lato" panose="020B0704020202020204"/>
                <a:ea typeface="Lato" panose="020B0704020202020204"/>
                <a:cs typeface="Lato" panose="020B0704020202020204"/>
                <a:sym typeface="Lato" panose="020B0704020202020204"/>
              </a:rPr>
              <a:t>FACE MASK DETECTION </a:t>
            </a:r>
            <a:endParaRPr sz="2700">
              <a:latin typeface="Lato" panose="020B0704020202020204"/>
              <a:ea typeface="Lato" panose="020B0704020202020204"/>
              <a:cs typeface="Lato" panose="020B0704020202020204"/>
              <a:sym typeface="Lato" panose="020B07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endParaRPr lang="en-GB"/>
          </a:p>
        </p:txBody>
      </p:sp>
      <p:sp>
        <p:nvSpPr>
          <p:cNvPr id="199" name="Google Shape;199;p21"/>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Calibri" panose="020F0502020204030204"/>
                <a:ea typeface="Calibri" panose="020F0502020204030204"/>
                <a:cs typeface="Calibri" panose="020F0502020204030204"/>
                <a:sym typeface="Calibri" panose="020F0502020204030204"/>
              </a:rPr>
              <a:t>The use of facial masks in public spaces has become a social obligation since the wake of the COVID-19 global pandemic and the identification of facial masks can be imperative to ensure public safety.Detection of facial masks in video footages is a challenging task primarily due to the fact that the masks themselves behave as occlusions to face detection algorithms due to the absence of facial landmarks in the masked regions. In this work, we propose an approach for detecting facial masks in videos using deep learning.</a:t>
            </a:r>
            <a:endParaRPr>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endParaRPr sz="900" b="1">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1600"/>
              </a:spcAft>
              <a:buNone/>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646550" y="404875"/>
            <a:ext cx="76887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solidFill>
                  <a:srgbClr val="000000"/>
                </a:solidFill>
                <a:latin typeface="Arial" panose="020B0604020202020204"/>
                <a:ea typeface="Arial" panose="020B0604020202020204"/>
                <a:cs typeface="Arial" panose="020B0604020202020204"/>
                <a:sym typeface="Arial" panose="020B0604020202020204"/>
              </a:rPr>
              <a:t>An Automated System to Limit COVID-19 Using Facial Mask Detection in Smart City Network (2020 IEEE)</a:t>
            </a:r>
            <a:endParaRPr sz="1800" b="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sp>
        <p:nvSpPr>
          <p:cNvPr id="205" name="Google Shape;205;p22"/>
          <p:cNvSpPr txBox="1"/>
          <p:nvPr>
            <p:ph type="body" idx="1"/>
          </p:nvPr>
        </p:nvSpPr>
        <p:spPr>
          <a:xfrm>
            <a:off x="646550" y="1226500"/>
            <a:ext cx="7688700" cy="351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a:solidFill>
                  <a:srgbClr val="000000"/>
                </a:solidFill>
                <a:latin typeface="Times New Roman" panose="02020603050405020304"/>
                <a:ea typeface="Times New Roman" panose="02020603050405020304"/>
                <a:cs typeface="Times New Roman" panose="02020603050405020304"/>
                <a:sym typeface="Times New Roman" panose="02020603050405020304"/>
              </a:rPr>
              <a:t>In this paper, They proposed  a system that restrict the growth of COVID-19 by finding out people who are not wearing any facial mask in a smart city network where all the public places are monitored with (CCTV) cameras. While a person without a mask is detected, the corresponding authority is informed through the city network.</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a:solidFill>
                  <a:srgbClr val="000000"/>
                </a:solidFill>
                <a:latin typeface="Times New Roman" panose="02020603050405020304"/>
                <a:ea typeface="Times New Roman" panose="02020603050405020304"/>
                <a:cs typeface="Times New Roman" panose="02020603050405020304"/>
                <a:sym typeface="Times New Roman" panose="02020603050405020304"/>
              </a:rPr>
              <a:t>From the video footage facial images are extracted and  CNN is used for feature extraction from the images.4</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b="1">
                <a:solidFill>
                  <a:srgbClr val="000000"/>
                </a:solidFill>
                <a:latin typeface="Times New Roman" panose="02020603050405020304"/>
                <a:ea typeface="Times New Roman" panose="02020603050405020304"/>
                <a:cs typeface="Times New Roman" panose="02020603050405020304"/>
                <a:sym typeface="Times New Roman" panose="02020603050405020304"/>
              </a:rPr>
              <a:t>Methodology</a:t>
            </a:r>
            <a:r>
              <a:rPr lang="en-GB">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1200"/>
              </a:spcBef>
              <a:spcAft>
                <a:spcPts val="0"/>
              </a:spcAft>
              <a:buClr>
                <a:srgbClr val="000000"/>
              </a:buClr>
              <a:buSzPts val="1300"/>
              <a:buFont typeface="Times New Roman" panose="02020603050405020304"/>
              <a:buChar char="●"/>
            </a:pPr>
            <a:r>
              <a:rPr lang="en-GB">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 collection</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00000"/>
              </a:buClr>
              <a:buSzPts val="1300"/>
              <a:buFont typeface="Times New Roman" panose="02020603050405020304"/>
              <a:buChar char="●"/>
            </a:pPr>
            <a:r>
              <a:rPr lang="en-GB">
                <a:solidFill>
                  <a:srgbClr val="000000"/>
                </a:solidFill>
                <a:latin typeface="Times New Roman" panose="02020603050405020304"/>
                <a:ea typeface="Times New Roman" panose="02020603050405020304"/>
                <a:cs typeface="Times New Roman" panose="02020603050405020304"/>
                <a:sym typeface="Times New Roman" panose="02020603050405020304"/>
              </a:rPr>
              <a:t>Deep Learning  Architecture</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00000"/>
              </a:buClr>
              <a:buSzPts val="1300"/>
              <a:buFont typeface="Times New Roman" panose="02020603050405020304"/>
              <a:buChar char="●"/>
            </a:pPr>
            <a:r>
              <a:rPr lang="en-GB">
                <a:solidFill>
                  <a:srgbClr val="000000"/>
                </a:solidFill>
                <a:latin typeface="Times New Roman" panose="02020603050405020304"/>
                <a:ea typeface="Times New Roman" panose="02020603050405020304"/>
                <a:cs typeface="Times New Roman" panose="02020603050405020304"/>
                <a:sym typeface="Times New Roman" panose="02020603050405020304"/>
              </a:rPr>
              <a:t>Screening and Informing the Authority</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b="1">
                <a:solidFill>
                  <a:srgbClr val="000000"/>
                </a:solidFill>
                <a:latin typeface="Times New Roman" panose="02020603050405020304"/>
                <a:ea typeface="Times New Roman" panose="02020603050405020304"/>
                <a:cs typeface="Times New Roman" panose="02020603050405020304"/>
                <a:sym typeface="Times New Roman" panose="02020603050405020304"/>
              </a:rPr>
              <a:t>Results</a:t>
            </a:r>
            <a:endParaRPr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457200" algn="l" rtl="0">
              <a:spcBef>
                <a:spcPts val="1200"/>
              </a:spcBef>
              <a:spcAft>
                <a:spcPts val="0"/>
              </a:spcAft>
              <a:buNone/>
            </a:pPr>
            <a:r>
              <a:rPr lang="en-GB">
                <a:solidFill>
                  <a:srgbClr val="000000"/>
                </a:solidFill>
                <a:latin typeface="Times New Roman" panose="02020603050405020304"/>
                <a:ea typeface="Times New Roman" panose="02020603050405020304"/>
                <a:cs typeface="Times New Roman" panose="02020603050405020304"/>
                <a:sym typeface="Times New Roman" panose="02020603050405020304"/>
              </a:rPr>
              <a:t>The model is trained for 100 epochs.This system detects a face mask with an accuracy of 98.7%. and has AUC of 0.985</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sz="1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1200"/>
              </a:spcBef>
              <a:spcAft>
                <a:spcPts val="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sz="1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646550" y="538800"/>
            <a:ext cx="76887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solidFill>
                  <a:srgbClr val="000000"/>
                </a:solidFill>
                <a:latin typeface="Arial" panose="020B0604020202020204"/>
                <a:ea typeface="Arial" panose="020B0604020202020204"/>
                <a:cs typeface="Arial" panose="020B0604020202020204"/>
                <a:sym typeface="Arial" panose="020B0604020202020204"/>
              </a:rPr>
              <a:t>Deep Learning Framework to Detect Face Masks  from Video Footage (IEEE 2020)</a:t>
            </a:r>
            <a:endParaRPr sz="1800" b="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800" b="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sp>
        <p:nvSpPr>
          <p:cNvPr id="211" name="Google Shape;211;p23"/>
          <p:cNvSpPr txBox="1"/>
          <p:nvPr>
            <p:ph type="body" idx="1"/>
          </p:nvPr>
        </p:nvSpPr>
        <p:spPr>
          <a:xfrm>
            <a:off x="646550" y="1205475"/>
            <a:ext cx="7688700" cy="3718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100">
                <a:solidFill>
                  <a:srgbClr val="000000"/>
                </a:solidFill>
                <a:latin typeface="Times New Roman" panose="02020603050405020304"/>
                <a:ea typeface="Times New Roman" panose="02020603050405020304"/>
                <a:cs typeface="Times New Roman" panose="02020603050405020304"/>
                <a:sym typeface="Times New Roman" panose="02020603050405020304"/>
              </a:rPr>
              <a:t>I</a:t>
            </a:r>
            <a:r>
              <a:rPr lang="en-GB" sz="1200">
                <a:solidFill>
                  <a:srgbClr val="000000"/>
                </a:solidFill>
                <a:latin typeface="Calibri" panose="020F0502020204030204"/>
                <a:ea typeface="Calibri" panose="020F0502020204030204"/>
                <a:cs typeface="Calibri" panose="020F0502020204030204"/>
                <a:sym typeface="Calibri" panose="020F0502020204030204"/>
              </a:rPr>
              <a:t>n this paper, They proposed  a system that proposed framework capitalizes on the MTCNN face detection model to identify the faces and their corresponding facial landmarks present in the video frame. These facial images and cues are then processed by a neoteric classifier that utilises the MobileNetV2 architecture as an object detector for identifying masked regions. </a:t>
            </a:r>
            <a:endParaRPr sz="12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b="1" u="sng">
                <a:solidFill>
                  <a:srgbClr val="000000"/>
                </a:solidFill>
                <a:latin typeface="Calibri" panose="020F0502020204030204"/>
                <a:ea typeface="Calibri" panose="020F0502020204030204"/>
                <a:cs typeface="Calibri" panose="020F0502020204030204"/>
                <a:sym typeface="Calibri" panose="020F0502020204030204"/>
              </a:rPr>
              <a:t>A. Face Detection</a:t>
            </a: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a:solidFill>
                  <a:srgbClr val="000000"/>
                </a:solidFill>
                <a:latin typeface="Calibri" panose="020F0502020204030204"/>
                <a:ea typeface="Calibri" panose="020F0502020204030204"/>
                <a:cs typeface="Calibri" panose="020F0502020204030204"/>
                <a:sym typeface="Calibri" panose="020F0502020204030204"/>
              </a:rPr>
              <a:t>For the task of face detection, they utilized the Multi-Task Cascaded Convolutional Neural Network (MTCNN)  as the baseline model. The model is a cascaded structure comprising three stages of deep convolutional networks that predict the facial landmarks.</a:t>
            </a:r>
            <a:endParaRPr>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b="1">
                <a:solidFill>
                  <a:srgbClr val="000000"/>
                </a:solidFill>
                <a:latin typeface="Calibri" panose="020F0502020204030204"/>
                <a:ea typeface="Calibri" panose="020F0502020204030204"/>
                <a:cs typeface="Calibri" panose="020F0502020204030204"/>
                <a:sym typeface="Calibri" panose="020F0502020204030204"/>
              </a:rPr>
              <a:t>Stage 1</a:t>
            </a:r>
            <a:r>
              <a:rPr lang="en-GB">
                <a:solidFill>
                  <a:srgbClr val="000000"/>
                </a:solidFill>
                <a:latin typeface="Calibri" panose="020F0502020204030204"/>
                <a:ea typeface="Calibri" panose="020F0502020204030204"/>
                <a:cs typeface="Calibri" panose="020F0502020204030204"/>
                <a:sym typeface="Calibri" panose="020F0502020204030204"/>
              </a:rPr>
              <a:t> consists of a Fully Convolutional Network (FCN)called Proposal Network (P-Net) [14], which is used to</a:t>
            </a:r>
            <a:endParaRPr>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a:solidFill>
                  <a:srgbClr val="000000"/>
                </a:solidFill>
                <a:latin typeface="Calibri" panose="020F0502020204030204"/>
                <a:ea typeface="Calibri" panose="020F0502020204030204"/>
                <a:cs typeface="Calibri" panose="020F0502020204030204"/>
                <a:sym typeface="Calibri" panose="020F0502020204030204"/>
              </a:rPr>
              <a:t>obtain the potential candidate windows in the input image pyramid and their bounding box regression vectors.</a:t>
            </a:r>
            <a:endParaRPr>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b="1">
                <a:solidFill>
                  <a:srgbClr val="000000"/>
                </a:solidFill>
                <a:latin typeface="Calibri" panose="020F0502020204030204"/>
                <a:ea typeface="Calibri" panose="020F0502020204030204"/>
                <a:cs typeface="Calibri" panose="020F0502020204030204"/>
                <a:sym typeface="Calibri" panose="020F0502020204030204"/>
              </a:rPr>
              <a:t>Stage 2</a:t>
            </a:r>
            <a:r>
              <a:rPr lang="en-GB">
                <a:solidFill>
                  <a:srgbClr val="000000"/>
                </a:solidFill>
                <a:latin typeface="Calibri" panose="020F0502020204030204"/>
                <a:ea typeface="Calibri" panose="020F0502020204030204"/>
                <a:cs typeface="Calibri" panose="020F0502020204030204"/>
                <a:sym typeface="Calibri" panose="020F0502020204030204"/>
              </a:rPr>
              <a:t> consists of a CNN called Refine Network (RNet)[14] to which all the candidate windows obtained</a:t>
            </a:r>
            <a:endParaRPr>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a:solidFill>
                  <a:srgbClr val="000000"/>
                </a:solidFill>
                <a:latin typeface="Calibri" panose="020F0502020204030204"/>
                <a:ea typeface="Calibri" panose="020F0502020204030204"/>
                <a:cs typeface="Calibri" panose="020F0502020204030204"/>
                <a:sym typeface="Calibri" panose="020F0502020204030204"/>
              </a:rPr>
              <a:t>from the previous stage are fed. R-Net mainly works to filter these candidate windows.</a:t>
            </a:r>
            <a:endParaRPr>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b="1">
                <a:solidFill>
                  <a:srgbClr val="000000"/>
                </a:solidFill>
                <a:latin typeface="Calibri" panose="020F0502020204030204"/>
                <a:ea typeface="Calibri" panose="020F0502020204030204"/>
                <a:cs typeface="Calibri" panose="020F0502020204030204"/>
                <a:sym typeface="Calibri" panose="020F0502020204030204"/>
              </a:rPr>
              <a:t>Stage 3 </a:t>
            </a:r>
            <a:r>
              <a:rPr lang="en-GB">
                <a:solidFill>
                  <a:srgbClr val="000000"/>
                </a:solidFill>
                <a:latin typeface="Calibri" panose="020F0502020204030204"/>
                <a:ea typeface="Calibri" panose="020F0502020204030204"/>
                <a:cs typeface="Calibri" panose="020F0502020204030204"/>
                <a:sym typeface="Calibri" panose="020F0502020204030204"/>
              </a:rPr>
              <a:t>comprises of a CNN called O-Net [14], which is responsible for proposing facial landmarks from the</a:t>
            </a:r>
            <a:endParaRPr>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a:solidFill>
                  <a:srgbClr val="000000"/>
                </a:solidFill>
                <a:latin typeface="Calibri" panose="020F0502020204030204"/>
                <a:ea typeface="Calibri" panose="020F0502020204030204"/>
                <a:cs typeface="Calibri" panose="020F0502020204030204"/>
                <a:sym typeface="Calibri" panose="020F0502020204030204"/>
              </a:rPr>
              <a:t>candidate facial regions obtained from the previous stage.</a:t>
            </a:r>
            <a:endParaRPr>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sz="1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23"/>
          <p:cNvSpPr txBox="1"/>
          <p:nvPr/>
        </p:nvSpPr>
        <p:spPr>
          <a:xfrm>
            <a:off x="554050" y="0"/>
            <a:ext cx="6672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b="1">
                <a:solidFill>
                  <a:schemeClr val="dk2"/>
                </a:solidFill>
                <a:latin typeface="Lato" panose="020B0704020202020204"/>
                <a:ea typeface="Lato" panose="020B0704020202020204"/>
                <a:cs typeface="Lato" panose="020B0704020202020204"/>
                <a:sym typeface="Lato" panose="020B0704020202020204"/>
              </a:rPr>
              <a:t>Literature survey</a:t>
            </a:r>
            <a:endParaRPr>
              <a:latin typeface="Lato" panose="020B0704020202020204"/>
              <a:ea typeface="Lato" panose="020B0704020202020204"/>
              <a:cs typeface="Lato" panose="020B0704020202020204"/>
              <a:sym typeface="Lato" panose="020B07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646550" y="404875"/>
            <a:ext cx="76887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solidFill>
                  <a:srgbClr val="000000"/>
                </a:solidFill>
                <a:latin typeface="Arial" panose="020B0604020202020204"/>
                <a:ea typeface="Arial" panose="020B0604020202020204"/>
                <a:cs typeface="Arial" panose="020B0604020202020204"/>
                <a:sym typeface="Arial" panose="020B0604020202020204"/>
              </a:rPr>
              <a:t>Deep Learning Framework to Detect Face Masks from Video Footage (IEEE 2020)</a:t>
            </a:r>
            <a:endParaRPr sz="1800" b="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800" b="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sp>
        <p:nvSpPr>
          <p:cNvPr id="218" name="Google Shape;218;p24"/>
          <p:cNvSpPr txBox="1"/>
          <p:nvPr>
            <p:ph type="body" idx="1"/>
          </p:nvPr>
        </p:nvSpPr>
        <p:spPr>
          <a:xfrm>
            <a:off x="646550" y="1226500"/>
            <a:ext cx="7688700" cy="35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u="sng">
                <a:solidFill>
                  <a:srgbClr val="000000"/>
                </a:solidFill>
                <a:latin typeface="Arial" panose="020B0604020202020204"/>
                <a:ea typeface="Arial" panose="020B0604020202020204"/>
                <a:cs typeface="Arial" panose="020B0604020202020204"/>
                <a:sym typeface="Arial" panose="020B0604020202020204"/>
              </a:rPr>
              <a:t>B. Facial Mask Prediction :</a:t>
            </a:r>
            <a:endParaRPr sz="1400" b="1" u="sng">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a:solidFill>
                  <a:srgbClr val="000000"/>
                </a:solidFill>
                <a:latin typeface="Arial" panose="020B0604020202020204"/>
                <a:ea typeface="Arial" panose="020B0604020202020204"/>
                <a:cs typeface="Arial" panose="020B0604020202020204"/>
                <a:sym typeface="Arial" panose="020B0604020202020204"/>
              </a:rPr>
              <a:t>For the task of identifying faces which are covered by a facial mask, they utilised the MobileNetV2 architecture , which is an effective feature extractor for object detection and segmentation.</a:t>
            </a:r>
            <a:endParaRPr sz="14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a:solidFill>
                  <a:srgbClr val="000000"/>
                </a:solidFill>
                <a:latin typeface="Arial" panose="020B0604020202020204"/>
                <a:ea typeface="Arial" panose="020B0604020202020204"/>
                <a:cs typeface="Arial" panose="020B0604020202020204"/>
                <a:sym typeface="Arial" panose="020B0604020202020204"/>
              </a:rPr>
              <a:t>There are a total of 3 convolutional layers in a block, where the latter two are: a depthwise convolution that filters the input and a 11 point-wise convolution.</a:t>
            </a:r>
            <a:endParaRPr sz="14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a:solidFill>
                  <a:srgbClr val="000000"/>
                </a:solidFill>
                <a:latin typeface="Arial" panose="020B0604020202020204"/>
                <a:ea typeface="Arial" panose="020B0604020202020204"/>
                <a:cs typeface="Arial" panose="020B0604020202020204"/>
                <a:sym typeface="Arial" panose="020B0604020202020204"/>
              </a:rPr>
              <a:t>We utilise this base model of the MobileNetV2 architecture as a feature extractor for facial mask detection.</a:t>
            </a:r>
            <a:endParaRPr sz="14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a:solidFill>
                  <a:srgbClr val="000000"/>
                </a:solidFill>
                <a:latin typeface="Arial" panose="020B0604020202020204"/>
                <a:ea typeface="Arial" panose="020B0604020202020204"/>
                <a:cs typeface="Arial" panose="020B0604020202020204"/>
                <a:sym typeface="Arial" panose="020B0604020202020204"/>
              </a:rPr>
              <a:t>After passing through a ReLU activation function, they use a softmax function to get the probability distribution over the predicted classifications. This is how the facial mask classifier is able to predict whether a subject in a given frame is wearing a facial mask or not.</a:t>
            </a:r>
            <a:endParaRPr sz="14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sz="1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646550" y="404875"/>
            <a:ext cx="76887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solidFill>
                  <a:srgbClr val="000000"/>
                </a:solidFill>
                <a:latin typeface="Arial" panose="020B0604020202020204"/>
                <a:ea typeface="Arial" panose="020B0604020202020204"/>
                <a:cs typeface="Arial" panose="020B0604020202020204"/>
                <a:sym typeface="Arial" panose="020B0604020202020204"/>
              </a:rPr>
              <a:t>Deep Learning Framework to Detect Face Masks from Video Footage (IEEE 2020)</a:t>
            </a:r>
            <a:endParaRPr sz="1800" b="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800" b="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pic>
        <p:nvPicPr>
          <p:cNvPr id="224" name="Google Shape;224;p25"/>
          <p:cNvPicPr preferRelativeResize="0"/>
          <p:nvPr/>
        </p:nvPicPr>
        <p:blipFill>
          <a:blip r:embed="rId1"/>
          <a:stretch>
            <a:fillRect/>
          </a:stretch>
        </p:blipFill>
        <p:spPr>
          <a:xfrm>
            <a:off x="739225" y="1226500"/>
            <a:ext cx="2408033" cy="3511801"/>
          </a:xfrm>
          <a:prstGeom prst="rect">
            <a:avLst/>
          </a:prstGeom>
          <a:noFill/>
          <a:ln>
            <a:noFill/>
          </a:ln>
        </p:spPr>
      </p:pic>
      <p:pic>
        <p:nvPicPr>
          <p:cNvPr id="225" name="Google Shape;225;p25"/>
          <p:cNvPicPr preferRelativeResize="0"/>
          <p:nvPr/>
        </p:nvPicPr>
        <p:blipFill>
          <a:blip r:embed="rId2"/>
          <a:stretch>
            <a:fillRect/>
          </a:stretch>
        </p:blipFill>
        <p:spPr>
          <a:xfrm>
            <a:off x="5649350" y="770375"/>
            <a:ext cx="3414350" cy="43152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646550" y="404875"/>
            <a:ext cx="76887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solidFill>
                  <a:srgbClr val="000000"/>
                </a:solidFill>
                <a:latin typeface="Arial" panose="020B0604020202020204"/>
                <a:ea typeface="Arial" panose="020B0604020202020204"/>
                <a:cs typeface="Arial" panose="020B0604020202020204"/>
                <a:sym typeface="Arial" panose="020B0604020202020204"/>
              </a:rPr>
              <a:t>MASKED FACE RECOGNITION USING CONVOLUTIONAL NEURAL NETWORK (IEEE 2019)</a:t>
            </a:r>
            <a:endParaRPr lang="en-GB" sz="1800" b="0">
              <a:solidFill>
                <a:srgbClr val="000000"/>
              </a:solidFill>
              <a:latin typeface="Arial" panose="020B0604020202020204"/>
              <a:ea typeface="Arial" panose="020B0604020202020204"/>
              <a:cs typeface="Arial" panose="020B0604020202020204"/>
              <a:sym typeface="Arial" panose="020B0604020202020204"/>
            </a:endParaRPr>
          </a:p>
        </p:txBody>
      </p:sp>
      <p:sp>
        <p:nvSpPr>
          <p:cNvPr id="231" name="Google Shape;231;p26"/>
          <p:cNvSpPr txBox="1"/>
          <p:nvPr>
            <p:ph type="body" idx="1"/>
          </p:nvPr>
        </p:nvSpPr>
        <p:spPr>
          <a:xfrm>
            <a:off x="646550" y="815850"/>
            <a:ext cx="7688700" cy="351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In the real-world, when a person is uncooperative with the video surveillance systems,then wearing a mask is common.In the presence of these masks, current face recognition performance degrades. An abundant number of researches work has been performed for recognizing faces under different conditions like changing pose or illumination, degraded images,etc. Still, difficulties created by masks are usually disregarded.The primary concern to this work is about facial masks, and especially to enhance the recognition accuracy of different masked faces.</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Methodology</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Input Dataset: </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IIIT-Delhi Disguise Version 1 Face Database,Masked Face Dataset (MFD)</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Masked Face Detection Using MTCNN:</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Multi-task Cascaded Convolutional Neural Network The model first rescaled the image to a certain extent of sizes. It is called an image pyramid. Then the candidate facial regions are introduced by the first network, P-Net or Proposal Network. The second network known as R-Net or Refine Network refines the bounding boxes. And finally, the third network, O-Net or Output Network determines facial landmarks from the image. Those networks P-Net, R-Net, and O-Net can perform classification of face, regression of bounding box and localization of facial landmarks. That’s why this model is known as a multi-task network.</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8379</Words>
  <Application>WPS Presentation</Application>
  <PresentationFormat/>
  <Paragraphs>214</Paragraphs>
  <Slides>23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SimSun</vt:lpstr>
      <vt:lpstr>Wingdings</vt:lpstr>
      <vt:lpstr>Arial</vt:lpstr>
      <vt:lpstr>Raleway</vt:lpstr>
      <vt:lpstr>Lato</vt:lpstr>
      <vt:lpstr>Trebuchet MS</vt:lpstr>
      <vt:lpstr>Calibri</vt:lpstr>
      <vt:lpstr>Comic Sans MS</vt:lpstr>
      <vt:lpstr>Times New Roman</vt:lpstr>
      <vt:lpstr>Microsoft YaHei</vt:lpstr>
      <vt:lpstr>Arial Unicode MS</vt:lpstr>
      <vt:lpstr>Streamline</vt:lpstr>
      <vt:lpstr>Project</vt:lpstr>
      <vt:lpstr>OUTLINE</vt:lpstr>
      <vt:lpstr>PowerPoint 演示文稿</vt:lpstr>
      <vt:lpstr>Problem statement</vt:lpstr>
      <vt:lpstr>An Automated System to Limit COVID-19 Using Facial Mask Detection in Smart City Network (2020 IEEE)</vt:lpstr>
      <vt:lpstr>Deep Learning Framework to Detect Face Masks  from Video Footage (IEEE 2020)</vt:lpstr>
      <vt:lpstr>Deep Learning Framework to Detect Face Masks from Video Footage (IEEE 2020)</vt:lpstr>
      <vt:lpstr>Deep Learning Framework to Detect Face Masks from Video Footage (IEEE 2020)</vt:lpstr>
      <vt:lpstr>MASKED FACE RECOGNITION USING CONVOLUTIONAL NEURAL NETWORK (IEEE 2019)</vt:lpstr>
      <vt:lpstr>MASKED FACE RECOGNITION USING CONVOLUTIONAL NEURAL NETWORK (IEEE 2019)</vt:lpstr>
      <vt:lpstr>Project objective</vt:lpstr>
      <vt:lpstr>PowerPoint 演示文稿</vt:lpstr>
      <vt:lpstr>Project objective</vt:lpstr>
      <vt:lpstr>PowerPoint 演示文稿</vt:lpstr>
      <vt:lpstr>Project objective</vt:lpstr>
      <vt:lpstr>PowerPoint 演示文稿</vt:lpstr>
      <vt:lpstr>PowerPoint 演示文稿</vt:lpstr>
      <vt:lpstr>PowerPoint 演示文稿</vt:lpstr>
      <vt:lpstr>Lorem ipsum dolor sit</vt:lpstr>
      <vt:lpstr>Deliverables</vt:lpstr>
      <vt:lpstr>PowerPoint 演示文稿</vt:lpstr>
      <vt:lpstr>Team Info</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Project</dc:title>
  <dc:creator/>
  <cp:lastModifiedBy>Sandeep Bhat</cp:lastModifiedBy>
  <cp:revision>3</cp:revision>
  <dcterms:created xsi:type="dcterms:W3CDTF">2021-04-28T07:16:00Z</dcterms:created>
  <dcterms:modified xsi:type="dcterms:W3CDTF">2021-04-28T07:17:56Z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